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1343" r:id="rId2"/>
    <p:sldId id="1296" r:id="rId3"/>
    <p:sldId id="1297" r:id="rId4"/>
    <p:sldId id="1298" r:id="rId5"/>
    <p:sldId id="1299" r:id="rId6"/>
    <p:sldId id="1300" r:id="rId7"/>
    <p:sldId id="1316" r:id="rId8"/>
    <p:sldId id="1318" r:id="rId9"/>
    <p:sldId id="1320" r:id="rId10"/>
    <p:sldId id="1317" r:id="rId11"/>
    <p:sldId id="1321" r:id="rId12"/>
    <p:sldId id="1381" r:id="rId13"/>
    <p:sldId id="1319" r:id="rId14"/>
    <p:sldId id="1322" r:id="rId15"/>
    <p:sldId id="1380" r:id="rId16"/>
    <p:sldId id="1382" r:id="rId17"/>
    <p:sldId id="1323" r:id="rId18"/>
    <p:sldId id="1324" r:id="rId19"/>
    <p:sldId id="1325" r:id="rId20"/>
    <p:sldId id="1326" r:id="rId21"/>
    <p:sldId id="1315" r:id="rId22"/>
    <p:sldId id="1344" r:id="rId23"/>
    <p:sldId id="1345" r:id="rId24"/>
    <p:sldId id="1313" r:id="rId25"/>
    <p:sldId id="1312" r:id="rId26"/>
    <p:sldId id="1349" r:id="rId27"/>
    <p:sldId id="1350" r:id="rId28"/>
    <p:sldId id="1351" r:id="rId29"/>
    <p:sldId id="1346" r:id="rId30"/>
    <p:sldId id="1327" r:id="rId31"/>
    <p:sldId id="1328" r:id="rId32"/>
    <p:sldId id="1329" r:id="rId33"/>
    <p:sldId id="1330" r:id="rId34"/>
    <p:sldId id="1331" r:id="rId35"/>
    <p:sldId id="1332" r:id="rId36"/>
    <p:sldId id="1333" r:id="rId37"/>
    <p:sldId id="1334" r:id="rId38"/>
    <p:sldId id="1335" r:id="rId39"/>
    <p:sldId id="1347" r:id="rId40"/>
    <p:sldId id="1348" r:id="rId41"/>
    <p:sldId id="1337" r:id="rId42"/>
    <p:sldId id="1338" r:id="rId43"/>
    <p:sldId id="1339" r:id="rId44"/>
    <p:sldId id="1340" r:id="rId45"/>
    <p:sldId id="1342" r:id="rId46"/>
    <p:sldId id="1341" r:id="rId47"/>
    <p:sldId id="1374" r:id="rId48"/>
    <p:sldId id="1375" r:id="rId49"/>
    <p:sldId id="1378" r:id="rId50"/>
    <p:sldId id="1376" r:id="rId51"/>
    <p:sldId id="1377" r:id="rId52"/>
    <p:sldId id="1379" r:id="rId53"/>
    <p:sldId id="1383" r:id="rId5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0154" autoAdjust="0"/>
  </p:normalViewPr>
  <p:slideViewPr>
    <p:cSldViewPr>
      <p:cViewPr varScale="1">
        <p:scale>
          <a:sx n="69" d="100"/>
          <a:sy n="69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gitalsignal" TargetMode="External"/><Relationship Id="rId2" Type="http://schemas.openxmlformats.org/officeDocument/2006/relationships/hyperlink" Target="https://de.wikipedia.org/wiki/Linear_r%C3%BCckgekoppeltes_Schiebe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Kryptografie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Vorlesung 7</a:t>
            </a:r>
            <a:br>
              <a:rPr lang="de-DE" b="1" dirty="0" smtClean="0"/>
            </a:br>
            <a:r>
              <a:rPr lang="de-DE" b="1" dirty="0" smtClean="0"/>
              <a:t>Addition </a:t>
            </a:r>
            <a:r>
              <a:rPr lang="de-DE" b="1" dirty="0"/>
              <a:t>von Binärzahlen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447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NMOS Schaltnetz </a:t>
            </a:r>
            <a:r>
              <a:rPr lang="de-DE" dirty="0"/>
              <a:t>leitet für eine Kombination von </a:t>
            </a:r>
            <a:r>
              <a:rPr lang="de-DE" dirty="0" smtClean="0"/>
              <a:t>positiven </a:t>
            </a:r>
            <a:r>
              <a:rPr lang="de-DE" dirty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774137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47722" y="1295400"/>
            <a:ext cx="1406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 Schaltnetz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 flipV="1">
            <a:off x="5410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5562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562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 flipV="1">
            <a:off x="6019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172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6172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486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562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H="1" flipV="1">
            <a:off x="5410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5562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562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H="1" flipV="1">
            <a:off x="6705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858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6705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6858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25" name="Gerade Verbindung 124"/>
          <p:cNvCxnSpPr>
            <a:stCxn id="124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Rechteck 126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28" name="Gerade Verbindung 127"/>
          <p:cNvCxnSpPr>
            <a:stCxn id="127" idx="2"/>
            <a:endCxn id="124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486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5105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791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18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6477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553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6" name="Ellipse 14345"/>
          <p:cNvSpPr/>
          <p:nvPr/>
        </p:nvSpPr>
        <p:spPr bwMode="auto">
          <a:xfrm>
            <a:off x="5029200" y="5029200"/>
            <a:ext cx="12954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/>
          <p:nvPr/>
        </p:nvCxnSpPr>
        <p:spPr bwMode="auto">
          <a:xfrm flipH="1" flipV="1">
            <a:off x="4114800" y="3505200"/>
            <a:ext cx="9144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Abgerundetes Rechteck 14349"/>
          <p:cNvSpPr/>
          <p:nvPr/>
        </p:nvSpPr>
        <p:spPr bwMode="auto">
          <a:xfrm>
            <a:off x="4724400" y="3810000"/>
            <a:ext cx="16764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 flipV="1">
            <a:off x="4876800" y="3200400"/>
            <a:ext cx="76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bgerundetes Rechteck 144"/>
          <p:cNvSpPr/>
          <p:nvPr/>
        </p:nvSpPr>
        <p:spPr bwMode="auto">
          <a:xfrm>
            <a:off x="6477000" y="3810000"/>
            <a:ext cx="6858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7" name="Gerade Verbindung mit Pfeil 14356"/>
          <p:cNvCxnSpPr/>
          <p:nvPr/>
        </p:nvCxnSpPr>
        <p:spPr bwMode="auto">
          <a:xfrm flipH="1" flipV="1">
            <a:off x="5181600" y="2362200"/>
            <a:ext cx="1295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feld 14358"/>
          <p:cNvSpPr txBox="1"/>
          <p:nvPr/>
        </p:nvSpPr>
        <p:spPr>
          <a:xfrm>
            <a:off x="7110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83" name="Ellipse 82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124"/>
          <p:cNvCxnSpPr/>
          <p:nvPr/>
        </p:nvCxnSpPr>
        <p:spPr bwMode="auto">
          <a:xfrm>
            <a:off x="6705600" y="6096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125"/>
          <p:cNvCxnSpPr/>
          <p:nvPr/>
        </p:nvCxnSpPr>
        <p:spPr bwMode="auto">
          <a:xfrm flipH="1"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76962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7705016" y="1295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705600" y="6324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PMOS </a:t>
            </a:r>
            <a:r>
              <a:rPr lang="de-DE" dirty="0"/>
              <a:t>Teil: erzeugt logische </a:t>
            </a:r>
            <a:r>
              <a:rPr lang="de-DE" dirty="0" smtClean="0"/>
              <a:t>1 </a:t>
            </a:r>
            <a:r>
              <a:rPr lang="de-DE" dirty="0"/>
              <a:t>am Ausgang für eine Kombination von </a:t>
            </a:r>
            <a:r>
              <a:rPr lang="de-DE" dirty="0" smtClean="0"/>
              <a:t>negativen Eingängen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2895600"/>
            <a:ext cx="3810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3048000" y="2667000"/>
            <a:ext cx="3810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 flipV="1">
            <a:off x="6705600" y="21336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79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PMOS: Kombination vom Schalter und Inverter am Eingang</a:t>
            </a:r>
          </a:p>
          <a:p>
            <a:r>
              <a:rPr lang="de-DE" dirty="0" smtClean="0"/>
              <a:t>Es ist einfacher PMOS Teil eines Logikgatters herzuleiten wenn die Eingangssignale vor dem Gatter negiert werden</a:t>
            </a:r>
          </a:p>
          <a:p>
            <a:r>
              <a:rPr lang="de-DE" dirty="0" smtClean="0"/>
              <a:t>Dafür verwenden wir De </a:t>
            </a:r>
            <a:r>
              <a:rPr lang="de-DE" dirty="0" err="1" smtClean="0"/>
              <a:t>Morgansche</a:t>
            </a:r>
            <a:r>
              <a:rPr lang="de-DE" dirty="0" smtClean="0"/>
              <a:t> Regeln</a:t>
            </a:r>
          </a:p>
          <a:p>
            <a:r>
              <a:rPr lang="de-DE" dirty="0" smtClean="0"/>
              <a:t>Ausgang soll nicht-negiert sein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56" name="Ellipse 55"/>
          <p:cNvSpPr/>
          <p:nvPr/>
        </p:nvSpPr>
        <p:spPr bwMode="auto">
          <a:xfrm>
            <a:off x="6096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r Verbinder 11"/>
          <p:cNvCxnSpPr/>
          <p:nvPr/>
        </p:nvCxnSpPr>
        <p:spPr bwMode="auto">
          <a:xfrm>
            <a:off x="914400" y="4495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1066800" y="4495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10668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>
            <a:off x="1600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1600200" y="518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Ellipse 65"/>
          <p:cNvSpPr/>
          <p:nvPr/>
        </p:nvSpPr>
        <p:spPr bwMode="auto">
          <a:xfrm>
            <a:off x="1981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8" name="Gerader Verbinder 67"/>
          <p:cNvCxnSpPr/>
          <p:nvPr/>
        </p:nvCxnSpPr>
        <p:spPr bwMode="auto">
          <a:xfrm flipH="1">
            <a:off x="2133600" y="4495800"/>
            <a:ext cx="381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>
            <a:off x="25146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2514600" y="5181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3543300" y="45720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Ellipse 80"/>
          <p:cNvSpPr/>
          <p:nvPr/>
        </p:nvSpPr>
        <p:spPr bwMode="auto">
          <a:xfrm>
            <a:off x="30099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r Verbinder 81"/>
          <p:cNvCxnSpPr/>
          <p:nvPr/>
        </p:nvCxnSpPr>
        <p:spPr bwMode="auto">
          <a:xfrm>
            <a:off x="3771900" y="4876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r Verbinder 82"/>
          <p:cNvCxnSpPr/>
          <p:nvPr/>
        </p:nvCxnSpPr>
        <p:spPr bwMode="auto">
          <a:xfrm flipH="1">
            <a:off x="3619500" y="46482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>
            <a:off x="37719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>
            <a:off x="5486400" y="4267200"/>
            <a:ext cx="571500" cy="457200"/>
            <a:chOff x="1295400" y="4495800"/>
            <a:chExt cx="1143000" cy="914400"/>
          </a:xfrm>
        </p:grpSpPr>
        <p:cxnSp>
          <p:nvCxnSpPr>
            <p:cNvPr id="86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9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Gerade Verbindung 63"/>
          <p:cNvCxnSpPr/>
          <p:nvPr/>
        </p:nvCxnSpPr>
        <p:spPr bwMode="auto">
          <a:xfrm>
            <a:off x="7315200" y="4363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64"/>
          <p:cNvCxnSpPr/>
          <p:nvPr/>
        </p:nvCxnSpPr>
        <p:spPr bwMode="auto">
          <a:xfrm>
            <a:off x="73152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Ellipse 91"/>
          <p:cNvSpPr/>
          <p:nvPr/>
        </p:nvSpPr>
        <p:spPr bwMode="auto">
          <a:xfrm>
            <a:off x="7620000" y="4287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Ellipse 92"/>
          <p:cNvSpPr/>
          <p:nvPr/>
        </p:nvSpPr>
        <p:spPr bwMode="auto">
          <a:xfrm>
            <a:off x="76200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Ellipse 98"/>
          <p:cNvSpPr/>
          <p:nvPr/>
        </p:nvSpPr>
        <p:spPr bwMode="auto">
          <a:xfrm>
            <a:off x="8382000" y="4440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0" name="Gerade Verbindung 70"/>
          <p:cNvCxnSpPr/>
          <p:nvPr/>
        </p:nvCxnSpPr>
        <p:spPr bwMode="auto">
          <a:xfrm>
            <a:off x="60960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71"/>
          <p:cNvCxnSpPr/>
          <p:nvPr/>
        </p:nvCxnSpPr>
        <p:spPr bwMode="auto">
          <a:xfrm>
            <a:off x="5029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74"/>
          <p:cNvCxnSpPr/>
          <p:nvPr/>
        </p:nvCxnSpPr>
        <p:spPr bwMode="auto">
          <a:xfrm>
            <a:off x="5029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6705600" y="4495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>
            <a:off x="7772400" y="5181600"/>
            <a:ext cx="571500" cy="457200"/>
            <a:chOff x="1295400" y="4495800"/>
            <a:chExt cx="1143000" cy="914400"/>
          </a:xfrm>
        </p:grpSpPr>
        <p:cxnSp>
          <p:nvCxnSpPr>
            <p:cNvPr id="105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7" name="Bogen 10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8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5334000" y="4876800"/>
            <a:ext cx="758646" cy="1046238"/>
            <a:chOff x="2743200" y="4648200"/>
            <a:chExt cx="1371600" cy="1981200"/>
          </a:xfrm>
        </p:grpSpPr>
        <p:sp>
          <p:nvSpPr>
            <p:cNvPr id="110" name="Bogen 10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1" name="Bogen 11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2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" name="Bogen 11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15" name="Gerade Verbindung 86"/>
          <p:cNvCxnSpPr/>
          <p:nvPr/>
        </p:nvCxnSpPr>
        <p:spPr bwMode="auto">
          <a:xfrm>
            <a:off x="7315200" y="52783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87"/>
          <p:cNvCxnSpPr/>
          <p:nvPr/>
        </p:nvCxnSpPr>
        <p:spPr bwMode="auto">
          <a:xfrm>
            <a:off x="73152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Ellipse 116"/>
          <p:cNvSpPr/>
          <p:nvPr/>
        </p:nvSpPr>
        <p:spPr bwMode="auto">
          <a:xfrm>
            <a:off x="7620000" y="5202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76200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8382000" y="53545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91"/>
          <p:cNvCxnSpPr/>
          <p:nvPr/>
        </p:nvCxnSpPr>
        <p:spPr bwMode="auto">
          <a:xfrm>
            <a:off x="6096000" y="541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92"/>
          <p:cNvCxnSpPr/>
          <p:nvPr/>
        </p:nvCxnSpPr>
        <p:spPr bwMode="auto">
          <a:xfrm>
            <a:off x="5029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98"/>
          <p:cNvCxnSpPr/>
          <p:nvPr/>
        </p:nvCxnSpPr>
        <p:spPr bwMode="auto">
          <a:xfrm>
            <a:off x="5029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mit Pfeil 122"/>
          <p:cNvCxnSpPr/>
          <p:nvPr/>
        </p:nvCxnSpPr>
        <p:spPr bwMode="auto">
          <a:xfrm>
            <a:off x="6705600" y="5410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uppieren 123"/>
          <p:cNvGrpSpPr/>
          <p:nvPr/>
        </p:nvGrpSpPr>
        <p:grpSpPr>
          <a:xfrm>
            <a:off x="7620000" y="3962400"/>
            <a:ext cx="758646" cy="1046238"/>
            <a:chOff x="2743200" y="4648200"/>
            <a:chExt cx="1371600" cy="1981200"/>
          </a:xfrm>
        </p:grpSpPr>
        <p:sp>
          <p:nvSpPr>
            <p:cNvPr id="125" name="Bogen 12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6" name="Bogen 12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7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Bogen 12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43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Vorbereitung: alle Eingänge müssen positiv sein, eine Negation am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1143000" y="27432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670758" y="243840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Erfüllt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6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Erster Schritt: doppelte Negation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3975282" y="1828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975282" y="2133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3911963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200400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213281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3581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4495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Ellipse 111"/>
          <p:cNvSpPr/>
          <p:nvPr/>
        </p:nvSpPr>
        <p:spPr bwMode="auto">
          <a:xfrm>
            <a:off x="42672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42672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34290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Zweiter </a:t>
            </a:r>
            <a:r>
              <a:rPr lang="de-DE" dirty="0"/>
              <a:t>Schritt: </a:t>
            </a:r>
            <a:r>
              <a:rPr lang="de-DE" dirty="0" smtClean="0"/>
              <a:t>De </a:t>
            </a:r>
            <a:r>
              <a:rPr lang="de-DE" dirty="0" err="1" smtClean="0"/>
              <a:t>Morgansche</a:t>
            </a:r>
            <a:r>
              <a:rPr lang="de-DE" dirty="0" smtClean="0"/>
              <a:t> </a:t>
            </a:r>
            <a:r>
              <a:rPr lang="de-DE" dirty="0" err="1" smtClean="0"/>
              <a:t>Relegn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20"/>
          <p:cNvCxnSpPr/>
          <p:nvPr/>
        </p:nvCxnSpPr>
        <p:spPr bwMode="auto">
          <a:xfrm>
            <a:off x="7427263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30"/>
          <p:cNvCxnSpPr/>
          <p:nvPr/>
        </p:nvCxnSpPr>
        <p:spPr bwMode="auto">
          <a:xfrm>
            <a:off x="7427263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23"/>
          <p:cNvCxnSpPr/>
          <p:nvPr/>
        </p:nvCxnSpPr>
        <p:spPr bwMode="auto">
          <a:xfrm>
            <a:off x="6360463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39"/>
          <p:cNvCxnSpPr/>
          <p:nvPr/>
        </p:nvCxnSpPr>
        <p:spPr bwMode="auto">
          <a:xfrm>
            <a:off x="6360463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40"/>
          <p:cNvCxnSpPr/>
          <p:nvPr/>
        </p:nvCxnSpPr>
        <p:spPr bwMode="auto">
          <a:xfrm>
            <a:off x="6360463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41"/>
          <p:cNvCxnSpPr/>
          <p:nvPr/>
        </p:nvCxnSpPr>
        <p:spPr bwMode="auto">
          <a:xfrm>
            <a:off x="5522263" y="5105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42"/>
          <p:cNvCxnSpPr/>
          <p:nvPr/>
        </p:nvCxnSpPr>
        <p:spPr bwMode="auto">
          <a:xfrm>
            <a:off x="5522263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4336"/>
          <p:cNvCxnSpPr/>
          <p:nvPr/>
        </p:nvCxnSpPr>
        <p:spPr bwMode="auto">
          <a:xfrm>
            <a:off x="88392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51"/>
          <p:cNvCxnSpPr/>
          <p:nvPr/>
        </p:nvCxnSpPr>
        <p:spPr bwMode="auto">
          <a:xfrm>
            <a:off x="6589063" y="5257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feld 120"/>
          <p:cNvSpPr txBox="1"/>
          <p:nvPr/>
        </p:nvSpPr>
        <p:spPr>
          <a:xfrm>
            <a:off x="6360464" y="3962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636046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23" name="Textfeld 122"/>
          <p:cNvSpPr txBox="1"/>
          <p:nvPr/>
        </p:nvSpPr>
        <p:spPr>
          <a:xfrm>
            <a:off x="6297145" y="46482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5585582" y="4800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5598463" y="5105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26" name="Abgerundetes Rechteck 125"/>
          <p:cNvSpPr/>
          <p:nvPr/>
        </p:nvSpPr>
        <p:spPr bwMode="auto">
          <a:xfrm>
            <a:off x="52174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6019800" y="5029200"/>
            <a:ext cx="571500" cy="457200"/>
            <a:chOff x="1295400" y="4495800"/>
            <a:chExt cx="1143000" cy="914400"/>
          </a:xfrm>
        </p:grpSpPr>
        <p:cxnSp>
          <p:nvCxnSpPr>
            <p:cNvPr id="128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Bogen 12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2" name="Gruppieren 131"/>
          <p:cNvGrpSpPr/>
          <p:nvPr/>
        </p:nvGrpSpPr>
        <p:grpSpPr>
          <a:xfrm>
            <a:off x="6708954" y="4495800"/>
            <a:ext cx="758646" cy="1046238"/>
            <a:chOff x="2743200" y="4648200"/>
            <a:chExt cx="1371600" cy="1981200"/>
          </a:xfrm>
        </p:grpSpPr>
        <p:sp>
          <p:nvSpPr>
            <p:cNvPr id="133" name="Bogen 1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4" name="Bogen 1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5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8" name="Gruppieren 137"/>
          <p:cNvGrpSpPr/>
          <p:nvPr/>
        </p:nvGrpSpPr>
        <p:grpSpPr>
          <a:xfrm>
            <a:off x="6705600" y="3810000"/>
            <a:ext cx="758646" cy="1046238"/>
            <a:chOff x="2743200" y="4648200"/>
            <a:chExt cx="1371600" cy="1981200"/>
          </a:xfrm>
        </p:grpSpPr>
        <p:sp>
          <p:nvSpPr>
            <p:cNvPr id="139" name="Bogen 13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1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" name="Bogen 14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7772400" y="4267200"/>
            <a:ext cx="1047750" cy="838200"/>
            <a:chOff x="1295400" y="4495800"/>
            <a:chExt cx="1143000" cy="914400"/>
          </a:xfrm>
        </p:grpSpPr>
        <p:cxnSp>
          <p:nvCxnSpPr>
            <p:cNvPr id="145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7" name="Bogen 14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Gerade Verbindung mit Pfeil 11"/>
          <p:cNvCxnSpPr/>
          <p:nvPr/>
        </p:nvCxnSpPr>
        <p:spPr bwMode="auto">
          <a:xfrm>
            <a:off x="6858000" y="3048000"/>
            <a:ext cx="914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150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Bogen 15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4" name="Gruppieren 15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5" name="Bogen 15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Bogen 15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0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162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6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7" name="Gruppieren 166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168" name="Bogen 167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9" name="Bogen 168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0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2" name="Bogen 171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3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Ellipse 177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9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Textfeld 180"/>
          <p:cNvSpPr txBox="1"/>
          <p:nvPr/>
        </p:nvSpPr>
        <p:spPr>
          <a:xfrm>
            <a:off x="3975282" y="1828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2" name="Textfeld 181"/>
          <p:cNvSpPr txBox="1"/>
          <p:nvPr/>
        </p:nvSpPr>
        <p:spPr>
          <a:xfrm>
            <a:off x="3975282" y="2133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911963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3200400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3213281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86" name="Abgerundetes Rechteck 185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Ellipse 186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8" name="Ellipse 187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Ellipse 188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0" name="Ellipse 189"/>
          <p:cNvSpPr/>
          <p:nvPr/>
        </p:nvSpPr>
        <p:spPr bwMode="auto">
          <a:xfrm>
            <a:off x="3581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4495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Ellipse 197"/>
          <p:cNvSpPr/>
          <p:nvPr/>
        </p:nvSpPr>
        <p:spPr bwMode="auto">
          <a:xfrm>
            <a:off x="42672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9" name="Ellipse 198"/>
          <p:cNvSpPr/>
          <p:nvPr/>
        </p:nvSpPr>
        <p:spPr bwMode="auto">
          <a:xfrm>
            <a:off x="42672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Ellipse 199"/>
          <p:cNvSpPr/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1" name="Ellipse 200"/>
          <p:cNvSpPr/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Ellipse 201"/>
          <p:cNvSpPr/>
          <p:nvPr/>
        </p:nvSpPr>
        <p:spPr bwMode="auto">
          <a:xfrm>
            <a:off x="34290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3" name="Ellipse 202"/>
          <p:cNvSpPr/>
          <p:nvPr/>
        </p:nvSpPr>
        <p:spPr bwMode="auto">
          <a:xfrm>
            <a:off x="670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>
            <a:off x="6705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>
            <a:off x="6705600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" name="Ellipse 205"/>
          <p:cNvSpPr/>
          <p:nvPr/>
        </p:nvSpPr>
        <p:spPr bwMode="auto">
          <a:xfrm>
            <a:off x="5867400" y="5029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Ellipse 206"/>
          <p:cNvSpPr/>
          <p:nvPr/>
        </p:nvSpPr>
        <p:spPr bwMode="auto">
          <a:xfrm>
            <a:off x="5867400" y="5257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Vorbereitung: alle Eingänge müssen positiv sein, eine Negation am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20"/>
          <p:cNvCxnSpPr/>
          <p:nvPr/>
        </p:nvCxnSpPr>
        <p:spPr bwMode="auto">
          <a:xfrm>
            <a:off x="5181600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30"/>
          <p:cNvCxnSpPr/>
          <p:nvPr/>
        </p:nvCxnSpPr>
        <p:spPr bwMode="auto">
          <a:xfrm>
            <a:off x="51816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23"/>
          <p:cNvCxnSpPr/>
          <p:nvPr/>
        </p:nvCxnSpPr>
        <p:spPr bwMode="auto">
          <a:xfrm>
            <a:off x="4114800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39"/>
          <p:cNvCxnSpPr/>
          <p:nvPr/>
        </p:nvCxnSpPr>
        <p:spPr bwMode="auto">
          <a:xfrm>
            <a:off x="4114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40"/>
          <p:cNvCxnSpPr/>
          <p:nvPr/>
        </p:nvCxnSpPr>
        <p:spPr bwMode="auto">
          <a:xfrm>
            <a:off x="41148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41"/>
          <p:cNvCxnSpPr/>
          <p:nvPr/>
        </p:nvCxnSpPr>
        <p:spPr bwMode="auto">
          <a:xfrm>
            <a:off x="3276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42"/>
          <p:cNvCxnSpPr/>
          <p:nvPr/>
        </p:nvCxnSpPr>
        <p:spPr bwMode="auto">
          <a:xfrm>
            <a:off x="32766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4336"/>
          <p:cNvCxnSpPr/>
          <p:nvPr/>
        </p:nvCxnSpPr>
        <p:spPr bwMode="auto">
          <a:xfrm>
            <a:off x="6593537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51"/>
          <p:cNvCxnSpPr/>
          <p:nvPr/>
        </p:nvCxnSpPr>
        <p:spPr bwMode="auto">
          <a:xfrm>
            <a:off x="4343400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4114801" y="1828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114801" y="2133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051482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339919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3352800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2971800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9" name="Gruppieren 108"/>
          <p:cNvGrpSpPr/>
          <p:nvPr/>
        </p:nvGrpSpPr>
        <p:grpSpPr>
          <a:xfrm>
            <a:off x="3774137" y="2895600"/>
            <a:ext cx="571500" cy="457200"/>
            <a:chOff x="1295400" y="4495800"/>
            <a:chExt cx="1143000" cy="914400"/>
          </a:xfrm>
        </p:grpSpPr>
        <p:cxnSp>
          <p:nvCxnSpPr>
            <p:cNvPr id="110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4" name="Bogen 13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5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6" name="Gruppieren 135"/>
          <p:cNvGrpSpPr/>
          <p:nvPr/>
        </p:nvGrpSpPr>
        <p:grpSpPr>
          <a:xfrm>
            <a:off x="4463291" y="2362200"/>
            <a:ext cx="758646" cy="1046238"/>
            <a:chOff x="2743200" y="4648200"/>
            <a:chExt cx="1371600" cy="1981200"/>
          </a:xfrm>
        </p:grpSpPr>
        <p:sp>
          <p:nvSpPr>
            <p:cNvPr id="137" name="Bogen 136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Bogen 137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4459937" y="1676400"/>
            <a:ext cx="758646" cy="1046238"/>
            <a:chOff x="2743200" y="4648200"/>
            <a:chExt cx="1371600" cy="1981200"/>
          </a:xfrm>
        </p:grpSpPr>
        <p:sp>
          <p:nvSpPr>
            <p:cNvPr id="143" name="Bogen 14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4" name="Bogen 14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7" name="Bogen 14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8" name="Gruppieren 147"/>
          <p:cNvGrpSpPr/>
          <p:nvPr/>
        </p:nvGrpSpPr>
        <p:grpSpPr>
          <a:xfrm>
            <a:off x="5526737" y="2133600"/>
            <a:ext cx="1047750" cy="838200"/>
            <a:chOff x="1295400" y="4495800"/>
            <a:chExt cx="1143000" cy="914400"/>
          </a:xfrm>
        </p:grpSpPr>
        <p:cxnSp>
          <p:nvCxnSpPr>
            <p:cNvPr id="155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" name="Bogen 1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2" name="Ellipse 161"/>
          <p:cNvSpPr/>
          <p:nvPr/>
        </p:nvSpPr>
        <p:spPr bwMode="auto">
          <a:xfrm>
            <a:off x="4459937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Ellipse 162"/>
          <p:cNvSpPr/>
          <p:nvPr/>
        </p:nvSpPr>
        <p:spPr bwMode="auto">
          <a:xfrm>
            <a:off x="4459937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9" name="Ellipse 178"/>
          <p:cNvSpPr/>
          <p:nvPr/>
        </p:nvSpPr>
        <p:spPr bwMode="auto">
          <a:xfrm>
            <a:off x="4459937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Ellipse 184"/>
          <p:cNvSpPr/>
          <p:nvPr/>
        </p:nvSpPr>
        <p:spPr bwMode="auto">
          <a:xfrm>
            <a:off x="3621737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Ellipse 185"/>
          <p:cNvSpPr/>
          <p:nvPr/>
        </p:nvSpPr>
        <p:spPr bwMode="auto">
          <a:xfrm>
            <a:off x="3621737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7" name="Gerade Verbindung mit Pfeil 186"/>
          <p:cNvCxnSpPr/>
          <p:nvPr/>
        </p:nvCxnSpPr>
        <p:spPr bwMode="auto">
          <a:xfrm>
            <a:off x="1143000" y="27432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Textfeld 188"/>
          <p:cNvSpPr txBox="1"/>
          <p:nvPr/>
        </p:nvSpPr>
        <p:spPr>
          <a:xfrm>
            <a:off x="854302" y="2438400"/>
            <a:ext cx="577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Erfüllt</a:t>
            </a:r>
            <a:endParaRPr lang="de-DE" dirty="0"/>
          </a:p>
        </p:txBody>
      </p:sp>
      <p:sp>
        <p:nvSpPr>
          <p:cNvPr id="96" name="Inhaltsplatzhalter 2"/>
          <p:cNvSpPr txBox="1">
            <a:spLocks/>
          </p:cNvSpPr>
          <p:nvPr/>
        </p:nvSpPr>
        <p:spPr bwMode="auto">
          <a:xfrm>
            <a:off x="457200" y="4724400"/>
            <a:ext cx="82296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kern="0" dirty="0" smtClean="0"/>
              <a:t>UND (mit negierten Eingängen) wird durch Serien- und ODER durch Parallelschaltung ersetzt</a:t>
            </a:r>
          </a:p>
        </p:txBody>
      </p:sp>
    </p:spTree>
    <p:extLst>
      <p:ext uri="{BB962C8B-B14F-4D97-AF65-F5344CB8AC3E}">
        <p14:creationId xmlns:p14="http://schemas.microsoft.com/office/powerpoint/2010/main" val="16766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Vorbereitung: alle Eingänge müssen positiv sein, eine Negation am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Textfeld 157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64" name="Gerade Verbindung 163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 flipV="1">
            <a:off x="2667000" y="2743200"/>
            <a:ext cx="487680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80" name="Ellipse 179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Ellipse 180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Ellipse 181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6" name="Abgerundetes Rechteck 14345"/>
          <p:cNvSpPr/>
          <p:nvPr/>
        </p:nvSpPr>
        <p:spPr bwMode="auto">
          <a:xfrm>
            <a:off x="838200" y="5562600"/>
            <a:ext cx="18288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mit Pfeil 14348"/>
          <p:cNvCxnSpPr>
            <a:endCxn id="124" idx="2"/>
          </p:cNvCxnSpPr>
          <p:nvPr/>
        </p:nvCxnSpPr>
        <p:spPr bwMode="auto">
          <a:xfrm flipV="1">
            <a:off x="2667000" y="2474480"/>
            <a:ext cx="1935157" cy="30881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Abgerundetes Rechteck 187"/>
          <p:cNvSpPr/>
          <p:nvPr/>
        </p:nvSpPr>
        <p:spPr bwMode="auto">
          <a:xfrm>
            <a:off x="1752600" y="3581400"/>
            <a:ext cx="7620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>
            <a:stCxn id="188" idx="3"/>
          </p:cNvCxnSpPr>
          <p:nvPr/>
        </p:nvCxnSpPr>
        <p:spPr bwMode="auto">
          <a:xfrm flipV="1">
            <a:off x="2514600" y="3352800"/>
            <a:ext cx="12954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" name="Abgerundetes Rechteck 190"/>
          <p:cNvSpPr/>
          <p:nvPr/>
        </p:nvSpPr>
        <p:spPr bwMode="auto">
          <a:xfrm>
            <a:off x="1219200" y="3505200"/>
            <a:ext cx="1371600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 flipV="1">
            <a:off x="2590800" y="3200400"/>
            <a:ext cx="213360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20"/>
          <p:cNvCxnSpPr/>
          <p:nvPr/>
        </p:nvCxnSpPr>
        <p:spPr bwMode="auto">
          <a:xfrm>
            <a:off x="5181600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30"/>
          <p:cNvCxnSpPr/>
          <p:nvPr/>
        </p:nvCxnSpPr>
        <p:spPr bwMode="auto">
          <a:xfrm>
            <a:off x="51816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23"/>
          <p:cNvCxnSpPr/>
          <p:nvPr/>
        </p:nvCxnSpPr>
        <p:spPr bwMode="auto">
          <a:xfrm>
            <a:off x="4114800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39"/>
          <p:cNvCxnSpPr/>
          <p:nvPr/>
        </p:nvCxnSpPr>
        <p:spPr bwMode="auto">
          <a:xfrm>
            <a:off x="4114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40"/>
          <p:cNvCxnSpPr/>
          <p:nvPr/>
        </p:nvCxnSpPr>
        <p:spPr bwMode="auto">
          <a:xfrm>
            <a:off x="41148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41"/>
          <p:cNvCxnSpPr/>
          <p:nvPr/>
        </p:nvCxnSpPr>
        <p:spPr bwMode="auto">
          <a:xfrm>
            <a:off x="3276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42"/>
          <p:cNvCxnSpPr/>
          <p:nvPr/>
        </p:nvCxnSpPr>
        <p:spPr bwMode="auto">
          <a:xfrm>
            <a:off x="32766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4336"/>
          <p:cNvCxnSpPr/>
          <p:nvPr/>
        </p:nvCxnSpPr>
        <p:spPr bwMode="auto">
          <a:xfrm>
            <a:off x="6593537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51"/>
          <p:cNvCxnSpPr/>
          <p:nvPr/>
        </p:nvCxnSpPr>
        <p:spPr bwMode="auto">
          <a:xfrm>
            <a:off x="4343400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4114801" y="1828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114801" y="2133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051482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339919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3352800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2971800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9" name="Gruppieren 108"/>
          <p:cNvGrpSpPr/>
          <p:nvPr/>
        </p:nvGrpSpPr>
        <p:grpSpPr>
          <a:xfrm>
            <a:off x="3774137" y="2895600"/>
            <a:ext cx="571500" cy="457200"/>
            <a:chOff x="1295400" y="4495800"/>
            <a:chExt cx="1143000" cy="914400"/>
          </a:xfrm>
        </p:grpSpPr>
        <p:cxnSp>
          <p:nvCxnSpPr>
            <p:cNvPr id="110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4" name="Bogen 13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5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6" name="Gruppieren 135"/>
          <p:cNvGrpSpPr/>
          <p:nvPr/>
        </p:nvGrpSpPr>
        <p:grpSpPr>
          <a:xfrm>
            <a:off x="4463291" y="2362200"/>
            <a:ext cx="758646" cy="1046238"/>
            <a:chOff x="2743200" y="4648200"/>
            <a:chExt cx="1371600" cy="1981200"/>
          </a:xfrm>
        </p:grpSpPr>
        <p:sp>
          <p:nvSpPr>
            <p:cNvPr id="137" name="Bogen 136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Bogen 137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4459937" y="1676400"/>
            <a:ext cx="758646" cy="1046238"/>
            <a:chOff x="2743200" y="4648200"/>
            <a:chExt cx="1371600" cy="1981200"/>
          </a:xfrm>
        </p:grpSpPr>
        <p:sp>
          <p:nvSpPr>
            <p:cNvPr id="143" name="Bogen 14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4" name="Bogen 14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7" name="Bogen 14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8" name="Gruppieren 147"/>
          <p:cNvGrpSpPr/>
          <p:nvPr/>
        </p:nvGrpSpPr>
        <p:grpSpPr>
          <a:xfrm>
            <a:off x="5526737" y="2133600"/>
            <a:ext cx="1047750" cy="838200"/>
            <a:chOff x="1295400" y="4495800"/>
            <a:chExt cx="1143000" cy="914400"/>
          </a:xfrm>
        </p:grpSpPr>
        <p:cxnSp>
          <p:nvCxnSpPr>
            <p:cNvPr id="155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" name="Bogen 1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2" name="Ellipse 161"/>
          <p:cNvSpPr/>
          <p:nvPr/>
        </p:nvSpPr>
        <p:spPr bwMode="auto">
          <a:xfrm>
            <a:off x="4459937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Ellipse 162"/>
          <p:cNvSpPr/>
          <p:nvPr/>
        </p:nvSpPr>
        <p:spPr bwMode="auto">
          <a:xfrm>
            <a:off x="4459937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9" name="Ellipse 178"/>
          <p:cNvSpPr/>
          <p:nvPr/>
        </p:nvSpPr>
        <p:spPr bwMode="auto">
          <a:xfrm>
            <a:off x="4459937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Ellipse 184"/>
          <p:cNvSpPr/>
          <p:nvPr/>
        </p:nvSpPr>
        <p:spPr bwMode="auto">
          <a:xfrm>
            <a:off x="3621737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Ellipse 185"/>
          <p:cNvSpPr/>
          <p:nvPr/>
        </p:nvSpPr>
        <p:spPr bwMode="auto">
          <a:xfrm>
            <a:off x="3621737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7" name="Gerade Verbindung mit Pfeil 186"/>
          <p:cNvCxnSpPr/>
          <p:nvPr/>
        </p:nvCxnSpPr>
        <p:spPr bwMode="auto">
          <a:xfrm>
            <a:off x="1143000" y="27432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Textfeld 188"/>
          <p:cNvSpPr txBox="1"/>
          <p:nvPr/>
        </p:nvSpPr>
        <p:spPr>
          <a:xfrm>
            <a:off x="854302" y="2438400"/>
            <a:ext cx="577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Erfüllt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696200" y="1295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90" name="Textfeld 189"/>
          <p:cNvSpPr txBox="1"/>
          <p:nvPr/>
        </p:nvSpPr>
        <p:spPr>
          <a:xfrm>
            <a:off x="1752600" y="3048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72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Das Carry wird durch </a:t>
            </a:r>
            <a:r>
              <a:rPr lang="de-DE" dirty="0" err="1"/>
              <a:t>Cout</a:t>
            </a:r>
            <a:r>
              <a:rPr lang="de-DE" dirty="0"/>
              <a:t> = AB + (A+B)</a:t>
            </a:r>
            <a:r>
              <a:rPr lang="de-DE" dirty="0" err="1"/>
              <a:t>Cin</a:t>
            </a:r>
            <a:r>
              <a:rPr lang="de-DE" dirty="0"/>
              <a:t> gegeben.</a:t>
            </a:r>
          </a:p>
          <a:p>
            <a:r>
              <a:rPr lang="de-DE" dirty="0" smtClean="0"/>
              <a:t>Diese </a:t>
            </a:r>
            <a:r>
              <a:rPr lang="de-DE" dirty="0"/>
              <a:t>Funktion kann mit dem gemischten Gatter </a:t>
            </a:r>
            <a:r>
              <a:rPr lang="de-DE" dirty="0" smtClean="0"/>
              <a:t>für !</a:t>
            </a:r>
            <a:r>
              <a:rPr lang="de-DE" dirty="0" err="1" smtClean="0"/>
              <a:t>Cout</a:t>
            </a:r>
            <a:r>
              <a:rPr lang="de-DE" dirty="0" smtClean="0"/>
              <a:t> und eine Inverter </a:t>
            </a:r>
            <a:r>
              <a:rPr lang="de-DE" dirty="0"/>
              <a:t>implementiert </a:t>
            </a:r>
            <a:r>
              <a:rPr lang="de-DE" dirty="0" smtClean="0"/>
              <a:t>werden</a:t>
            </a:r>
          </a:p>
          <a:p>
            <a:r>
              <a:rPr lang="de-DE" dirty="0"/>
              <a:t>Problem: 3 PMOS übereinander ('Stack </a:t>
            </a:r>
            <a:r>
              <a:rPr lang="de-DE" dirty="0" err="1"/>
              <a:t>height</a:t>
            </a:r>
            <a:r>
              <a:rPr lang="de-DE" dirty="0"/>
              <a:t>' = 3)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 bwMode="auto">
          <a:xfrm flipH="1" flipV="1">
            <a:off x="2133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2286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2286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 flipV="1">
            <a:off x="2133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86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2286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066800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70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8288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H="1" flipV="1">
            <a:off x="15240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1676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16764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676400" y="5105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676400" y="3124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600200" y="3124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 flipV="1">
            <a:off x="1524000" y="35052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6764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16764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 flipV="1">
            <a:off x="2133600" y="35052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22860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2286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76400" y="3124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066800" y="3505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52600" y="3505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676400" y="60960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2667000" y="5791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32" name="Ellipse 31"/>
          <p:cNvSpPr/>
          <p:nvPr/>
        </p:nvSpPr>
        <p:spPr bwMode="auto">
          <a:xfrm>
            <a:off x="13716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057400" y="4572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057400" y="5562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2057400" y="3581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3581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 flipV="1">
            <a:off x="3886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V="1">
            <a:off x="4038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4038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4495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 flipV="1">
            <a:off x="4648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4648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962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4038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 flipV="1">
            <a:off x="3886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4038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4038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5181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5334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334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5181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334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5334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962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581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426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594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953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5029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5586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63" name="Gerade Verbindung 26"/>
          <p:cNvCxnSpPr/>
          <p:nvPr/>
        </p:nvCxnSpPr>
        <p:spPr bwMode="auto">
          <a:xfrm>
            <a:off x="167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1600200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877384" y="6096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79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Der PMOS Zweig kann umgeformt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Idee: Wenn !A UND !B leitet (Schaltung im </a:t>
            </a:r>
            <a:r>
              <a:rPr lang="de-DE" dirty="0"/>
              <a:t>R</a:t>
            </a:r>
            <a:r>
              <a:rPr lang="de-DE" dirty="0" smtClean="0"/>
              <a:t>echteck) dann leitet !A ODER !B auch </a:t>
            </a:r>
            <a:r>
              <a:rPr lang="de-DE" dirty="0"/>
              <a:t>(Schaltung im </a:t>
            </a:r>
            <a:r>
              <a:rPr lang="de-DE" dirty="0" smtClean="0"/>
              <a:t>Kreis)</a:t>
            </a:r>
          </a:p>
          <a:p>
            <a:r>
              <a:rPr lang="de-DE" dirty="0" smtClean="0"/>
              <a:t>=&gt; Man kann </a:t>
            </a:r>
            <a:r>
              <a:rPr lang="de-DE" dirty="0"/>
              <a:t>!A UND !B </a:t>
            </a:r>
            <a:r>
              <a:rPr lang="de-DE" dirty="0" smtClean="0"/>
              <a:t>an VDD </a:t>
            </a:r>
            <a:r>
              <a:rPr lang="de-DE" dirty="0" err="1" smtClean="0"/>
              <a:t>anschliessen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200400"/>
            <a:ext cx="2857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feil nach rechts 3"/>
          <p:cNvSpPr/>
          <p:nvPr/>
        </p:nvSpPr>
        <p:spPr bwMode="auto">
          <a:xfrm>
            <a:off x="4038600" y="4495800"/>
            <a:ext cx="609600" cy="3048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257800" y="2971800"/>
            <a:ext cx="12954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2743200" y="3581400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981200" y="2590800"/>
            <a:ext cx="12954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/>
              <a:t>a</a:t>
            </a:r>
            <a:r>
              <a:rPr lang="de-DE" dirty="0" smtClean="0"/>
              <a:t>, b, </a:t>
            </a:r>
            <a:r>
              <a:rPr lang="de-DE" dirty="0" err="1" smtClean="0"/>
              <a:t>cin</a:t>
            </a:r>
            <a:r>
              <a:rPr lang="de-DE" dirty="0" smtClean="0"/>
              <a:t> </a:t>
            </a:r>
            <a:r>
              <a:rPr lang="de-DE" dirty="0"/>
              <a:t>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90850"/>
            <a:ext cx="7058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-&gt; Optimierter </a:t>
            </a:r>
            <a:r>
              <a:rPr lang="de-DE" dirty="0" err="1" smtClean="0"/>
              <a:t>Volladierer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05025"/>
            <a:ext cx="6477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0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Carry ist ein kritischer Pfad, da das Signal durch alle Bits läuft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Getaktete </a:t>
            </a:r>
            <a:r>
              <a:rPr lang="de-DE" b="1" dirty="0" smtClean="0"/>
              <a:t>Schaltungen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83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24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Schieberegister entstehen durch Hintereinanderschalten von FFs.</a:t>
            </a:r>
          </a:p>
          <a:p>
            <a:r>
              <a:rPr lang="de-DE" dirty="0"/>
              <a:t>Zwischen den Stufen ist keine (wenig) </a:t>
            </a:r>
            <a:r>
              <a:rPr lang="de-DE" dirty="0" smtClean="0"/>
              <a:t>Logik</a:t>
            </a:r>
          </a:p>
          <a:p>
            <a:r>
              <a:rPr lang="de-DE" b="1" dirty="0"/>
              <a:t>Vorsicht</a:t>
            </a:r>
            <a:r>
              <a:rPr lang="de-DE" dirty="0"/>
              <a:t>: Die Hold-Zeit kann leicht verletzt sein. Daher fügt man manchmal Verzögerungen (</a:t>
            </a:r>
            <a:r>
              <a:rPr lang="de-DE" dirty="0" err="1" smtClean="0"/>
              <a:t>Inverterketten</a:t>
            </a:r>
            <a:r>
              <a:rPr lang="de-DE" dirty="0" smtClean="0"/>
              <a:t>) in </a:t>
            </a:r>
            <a:r>
              <a:rPr lang="de-DE" dirty="0"/>
              <a:t>den Datenpfad ein.</a:t>
            </a:r>
          </a:p>
          <a:p>
            <a:r>
              <a:rPr lang="de-DE" dirty="0" smtClean="0"/>
              <a:t>Anwendungen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Verzögerung </a:t>
            </a:r>
            <a:r>
              <a:rPr lang="de-DE" dirty="0"/>
              <a:t>von Signalen (z.B. bei </a:t>
            </a:r>
            <a:r>
              <a:rPr lang="de-DE" dirty="0" err="1"/>
              <a:t>Pipelining</a:t>
            </a:r>
            <a:r>
              <a:rPr lang="de-DE" dirty="0"/>
              <a:t>)</a:t>
            </a:r>
          </a:p>
          <a:p>
            <a:pPr lvl="1"/>
            <a:r>
              <a:rPr lang="de-DE" dirty="0" smtClean="0"/>
              <a:t>Einfache </a:t>
            </a:r>
            <a:r>
              <a:rPr lang="de-DE" dirty="0"/>
              <a:t>Zustandscodierung</a:t>
            </a:r>
          </a:p>
          <a:p>
            <a:pPr lvl="1"/>
            <a:r>
              <a:rPr lang="de-DE" dirty="0" smtClean="0"/>
              <a:t>Spezielle </a:t>
            </a:r>
            <a:r>
              <a:rPr lang="de-DE" dirty="0"/>
              <a:t>Zähler (mit Rückkopplung)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505200"/>
            <a:ext cx="7029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Schieberegister: Sehr einfach, </a:t>
            </a:r>
            <a:r>
              <a:rPr lang="de-DE" dirty="0"/>
              <a:t>k</a:t>
            </a:r>
            <a:r>
              <a:rPr lang="de-DE" dirty="0" smtClean="0"/>
              <a:t>eine </a:t>
            </a:r>
            <a:r>
              <a:rPr lang="de-DE" dirty="0"/>
              <a:t>Logik, ein Eingang, ein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3100"/>
            <a:ext cx="6096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9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1336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1336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590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00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10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10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19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196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0574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Gerade Verbindung 203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Gerade Verbindung 204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Gerade Verbindung 205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Gerade Verbindung 207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Gerade Verbindung 208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Gerade Verbindung 209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Gerade Verbindung 210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Gerade Verbindung 212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Gerade Verbindung 213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Gerade Verbindung 214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Gerade Verbindung 215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3" name="Gerade Verbindung 232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mit Pfeil 234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Textfeld 239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164" name="Abgerundetes Rechteck 163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pieren 18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14345" name="Gerade Verbindung 14344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7" name="Gerade Verbindung 1434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2098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667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2098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667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766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86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86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958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958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1336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27432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hteck 163"/>
          <p:cNvSpPr/>
          <p:nvPr/>
        </p:nvSpPr>
        <p:spPr bwMode="auto">
          <a:xfrm>
            <a:off x="33528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39624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45720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2971800" y="57912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Fehler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 bwMode="auto">
          <a:xfrm>
            <a:off x="2514600" y="49530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67818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7818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67818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63246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76200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59436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49530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52578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2578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438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812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438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30480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6576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6576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2672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2672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590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30480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590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30480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267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8768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8768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61722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76200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8288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5146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895600" y="624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33528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8956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352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9624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962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5720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572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1816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5181600" y="6248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696714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64" name="Rechteck 163"/>
          <p:cNvSpPr/>
          <p:nvPr/>
        </p:nvSpPr>
        <p:spPr bwMode="auto">
          <a:xfrm>
            <a:off x="38862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mit Pfeil 164"/>
          <p:cNvCxnSpPr>
            <a:endCxn id="14339" idx="0"/>
          </p:cNvCxnSpPr>
          <p:nvPr/>
        </p:nvCxnSpPr>
        <p:spPr bwMode="auto">
          <a:xfrm>
            <a:off x="4724400" y="213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38862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 flipH="1">
            <a:off x="38862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3657600" y="2667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feld 169"/>
          <p:cNvSpPr txBox="1"/>
          <p:nvPr/>
        </p:nvSpPr>
        <p:spPr>
          <a:xfrm>
            <a:off x="47581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22860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743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2743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3352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3352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3962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3962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 flipV="1"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>
            <a:off x="4572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4572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" name="Textfeld 213"/>
          <p:cNvSpPr txBox="1"/>
          <p:nvPr/>
        </p:nvSpPr>
        <p:spPr>
          <a:xfrm>
            <a:off x="2091121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grpSp>
        <p:nvGrpSpPr>
          <p:cNvPr id="215" name="Gruppieren 214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Gerade Verbindung 243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8" name="Gerade Verbindung mit Pfeil 247"/>
          <p:cNvCxnSpPr/>
          <p:nvPr/>
        </p:nvCxnSpPr>
        <p:spPr bwMode="auto">
          <a:xfrm>
            <a:off x="32004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1981200" y="41148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mit Pfeil 249"/>
          <p:cNvCxnSpPr/>
          <p:nvPr/>
        </p:nvCxnSpPr>
        <p:spPr bwMode="auto">
          <a:xfrm>
            <a:off x="1981200" y="6553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250"/>
          <p:cNvCxnSpPr/>
          <p:nvPr/>
        </p:nvCxnSpPr>
        <p:spPr bwMode="auto">
          <a:xfrm>
            <a:off x="33528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133600" y="63246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7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Zähler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19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/>
              <a:t>a</a:t>
            </a:r>
            <a:r>
              <a:rPr lang="de-DE" dirty="0" smtClean="0"/>
              <a:t>, b, </a:t>
            </a:r>
            <a:r>
              <a:rPr lang="de-DE" dirty="0" err="1" smtClean="0"/>
              <a:t>cin</a:t>
            </a:r>
            <a:r>
              <a:rPr lang="de-DE" dirty="0" smtClean="0"/>
              <a:t> </a:t>
            </a:r>
            <a:r>
              <a:rPr lang="de-DE" dirty="0"/>
              <a:t>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333750"/>
            <a:ext cx="6686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Sehr </a:t>
            </a:r>
            <a:r>
              <a:rPr lang="de-DE" b="1" dirty="0"/>
              <a:t>einfach aufgebaute Zähler </a:t>
            </a:r>
            <a:r>
              <a:rPr lang="de-DE" dirty="0"/>
              <a:t>werden durch </a:t>
            </a:r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 </a:t>
            </a:r>
            <a:r>
              <a:rPr lang="de-DE" dirty="0"/>
              <a:t>erzeugt</a:t>
            </a:r>
          </a:p>
          <a:p>
            <a:r>
              <a:rPr lang="de-DE" dirty="0" smtClean="0"/>
              <a:t>Beim </a:t>
            </a:r>
            <a:r>
              <a:rPr lang="de-DE" dirty="0"/>
              <a:t>‚Johnson Zähler‘ wird der Ausgang über einen Inverter zum Eingang </a:t>
            </a:r>
            <a:r>
              <a:rPr lang="de-DE" dirty="0" smtClean="0"/>
              <a:t>rückgekoppelt</a:t>
            </a:r>
            <a:endParaRPr lang="de-DE" dirty="0"/>
          </a:p>
          <a:p>
            <a:r>
              <a:rPr lang="de-DE" dirty="0" smtClean="0"/>
              <a:t>Der </a:t>
            </a:r>
            <a:r>
              <a:rPr lang="de-DE" dirty="0"/>
              <a:t>Zähler hat dadurch 2N </a:t>
            </a:r>
            <a:r>
              <a:rPr lang="de-DE" dirty="0" smtClean="0"/>
              <a:t>Zustände…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48000"/>
            <a:ext cx="70580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Johnson Zähler: Sprungdiagramm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 </a:t>
            </a:r>
            <a:r>
              <a:rPr lang="de-DE" dirty="0"/>
              <a:t>N=3 gibt es </a:t>
            </a:r>
            <a:r>
              <a:rPr lang="de-DE" dirty="0" smtClean="0"/>
              <a:t>2</a:t>
            </a:r>
            <a:r>
              <a:rPr lang="de-DE" baseline="30000" dirty="0"/>
              <a:t>3</a:t>
            </a:r>
            <a:r>
              <a:rPr lang="de-DE" dirty="0" smtClean="0"/>
              <a:t> </a:t>
            </a:r>
            <a:r>
              <a:rPr lang="de-DE" dirty="0"/>
              <a:t>= 8 mögliche Zustände.</a:t>
            </a:r>
          </a:p>
          <a:p>
            <a:r>
              <a:rPr lang="de-DE" dirty="0" smtClean="0"/>
              <a:t>6 </a:t>
            </a:r>
            <a:r>
              <a:rPr lang="de-DE" dirty="0"/>
              <a:t>davon werden vom Johnson Zähler </a:t>
            </a:r>
            <a:r>
              <a:rPr lang="de-DE" dirty="0" smtClean="0"/>
              <a:t>durchlaufen:</a:t>
            </a:r>
          </a:p>
          <a:p>
            <a:r>
              <a:rPr lang="de-DE" dirty="0" smtClean="0"/>
              <a:t>Die </a:t>
            </a:r>
            <a:r>
              <a:rPr lang="de-DE" dirty="0"/>
              <a:t>verbleibenden beiden Zustände bilden </a:t>
            </a:r>
            <a:r>
              <a:rPr lang="de-DE" dirty="0" smtClean="0"/>
              <a:t>einen eigenen </a:t>
            </a:r>
            <a:r>
              <a:rPr lang="de-DE" dirty="0"/>
              <a:t>Zyklus.</a:t>
            </a:r>
          </a:p>
          <a:p>
            <a:r>
              <a:rPr lang="de-DE" dirty="0" smtClean="0"/>
              <a:t>Man </a:t>
            </a:r>
            <a:r>
              <a:rPr lang="de-DE" dirty="0"/>
              <a:t>muss mit einem </a:t>
            </a:r>
            <a:r>
              <a:rPr lang="de-DE" dirty="0" err="1"/>
              <a:t>Reset</a:t>
            </a:r>
            <a:r>
              <a:rPr lang="de-DE" dirty="0"/>
              <a:t> vermeiden hier zu starten</a:t>
            </a:r>
            <a:r>
              <a:rPr lang="de-DE" dirty="0" smtClean="0"/>
              <a:t>!</a:t>
            </a:r>
          </a:p>
          <a:p>
            <a:r>
              <a:rPr lang="de-DE" dirty="0"/>
              <a:t>Das Zurücksetzen in einen Anfangszustand kann durch </a:t>
            </a:r>
            <a:r>
              <a:rPr lang="de-DE" dirty="0" err="1"/>
              <a:t>sync</a:t>
            </a:r>
            <a:r>
              <a:rPr lang="de-DE" dirty="0"/>
              <a:t>/</a:t>
            </a:r>
            <a:r>
              <a:rPr lang="de-DE" dirty="0" err="1"/>
              <a:t>async</a:t>
            </a:r>
            <a:r>
              <a:rPr lang="de-DE" dirty="0"/>
              <a:t>. </a:t>
            </a:r>
            <a:r>
              <a:rPr lang="de-DE" dirty="0" err="1"/>
              <a:t>Reset</a:t>
            </a:r>
            <a:r>
              <a:rPr lang="de-DE" dirty="0"/>
              <a:t> der FFs erfolgen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67025"/>
            <a:ext cx="25241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3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Zähler aus Schieberegistern: 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Durch </a:t>
            </a:r>
            <a:r>
              <a:rPr lang="de-DE" dirty="0"/>
              <a:t>Rückkopplung des Ausgangs und eines (oder mehrerer) geeigneten Abgriffs (‚</a:t>
            </a:r>
            <a:r>
              <a:rPr lang="de-DE" dirty="0" err="1"/>
              <a:t>tap</a:t>
            </a:r>
            <a:r>
              <a:rPr lang="de-DE" dirty="0"/>
              <a:t>‘) kann bei </a:t>
            </a:r>
            <a:r>
              <a:rPr lang="de-DE" dirty="0" smtClean="0"/>
              <a:t>N Flipflops </a:t>
            </a:r>
            <a:r>
              <a:rPr lang="de-DE" dirty="0"/>
              <a:t>eine Bitsequenz mit der Periode 2N-1 entstehen (‚</a:t>
            </a:r>
            <a:r>
              <a:rPr lang="de-DE" dirty="0" err="1"/>
              <a:t>maximum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‘)</a:t>
            </a:r>
          </a:p>
          <a:p>
            <a:r>
              <a:rPr lang="de-DE" dirty="0" smtClean="0"/>
              <a:t>Die </a:t>
            </a:r>
            <a:r>
              <a:rPr lang="de-DE" dirty="0"/>
              <a:t>Bitsequenz hat keine erkennbare Struktur und wird daher als Pseudo-Random-Bit-</a:t>
            </a:r>
            <a:r>
              <a:rPr lang="de-DE" dirty="0" err="1"/>
              <a:t>Sequence</a:t>
            </a:r>
            <a:r>
              <a:rPr lang="de-DE" dirty="0"/>
              <a:t> (</a:t>
            </a:r>
            <a:r>
              <a:rPr lang="de-DE" dirty="0" smtClean="0"/>
              <a:t>PRBS) bezeichnet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724150"/>
            <a:ext cx="73533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209800" y="2667000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7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Einige Eigenschaften:</a:t>
            </a:r>
          </a:p>
          <a:p>
            <a:r>
              <a:rPr lang="de-DE" dirty="0" smtClean="0"/>
              <a:t>In </a:t>
            </a:r>
            <a:r>
              <a:rPr lang="de-DE" dirty="0"/>
              <a:t>der gesamten Sequenz kommt nur genau eine Eins weniger vor als Nullen</a:t>
            </a:r>
          </a:p>
          <a:p>
            <a:r>
              <a:rPr lang="de-DE" dirty="0" smtClean="0"/>
              <a:t>Die </a:t>
            </a:r>
            <a:r>
              <a:rPr lang="de-DE" dirty="0"/>
              <a:t>Hälfte aller zusammenhängenden Einser-Blöcke ist einen Takt </a:t>
            </a:r>
            <a:r>
              <a:rPr lang="de-DE" dirty="0" smtClean="0"/>
              <a:t>lang, ein </a:t>
            </a:r>
            <a:r>
              <a:rPr lang="de-DE" dirty="0"/>
              <a:t>Viertel ist zwei Takte lang, etc. (bis auf maximale Sequenzen von Einsen).</a:t>
            </a:r>
          </a:p>
          <a:p>
            <a:r>
              <a:rPr lang="de-DE" dirty="0"/>
              <a:t>Gleiches gilt für die </a:t>
            </a:r>
            <a:r>
              <a:rPr lang="de-DE" dirty="0" smtClean="0"/>
              <a:t>Nullen.</a:t>
            </a:r>
          </a:p>
          <a:p>
            <a:r>
              <a:rPr lang="de-DE" dirty="0" smtClean="0"/>
              <a:t>000000111110111100111010110000101110001101101001000100110010101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4098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1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Bei 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/>
              <a:t> 7 davon werden durchlaufen</a:t>
            </a:r>
          </a:p>
          <a:p>
            <a:r>
              <a:rPr lang="de-DE" dirty="0"/>
              <a:t> Zustand 111 ist (bei </a:t>
            </a:r>
            <a:r>
              <a:rPr lang="de-DE" dirty="0" smtClean="0"/>
              <a:t>XNOR </a:t>
            </a:r>
            <a:r>
              <a:rPr lang="de-DE" dirty="0" err="1" smtClean="0"/>
              <a:t>feedback</a:t>
            </a:r>
            <a:r>
              <a:rPr lang="de-DE" dirty="0" smtClean="0"/>
              <a:t>) immer </a:t>
            </a:r>
            <a:r>
              <a:rPr lang="de-DE" dirty="0"/>
              <a:t>stabil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5050"/>
            <a:ext cx="2105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Asynchrone Binärzähler (Ripple Counter)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Rückkopplung </a:t>
            </a:r>
            <a:r>
              <a:rPr lang="de-DE" dirty="0"/>
              <a:t>von !Q auf D erzeugt '</a:t>
            </a:r>
            <a:r>
              <a:rPr lang="de-DE" dirty="0" err="1"/>
              <a:t>Toggle</a:t>
            </a:r>
            <a:r>
              <a:rPr lang="de-DE" dirty="0"/>
              <a:t>-FFs', die bei jedem Takt den Zustand ändern (</a:t>
            </a:r>
            <a:r>
              <a:rPr lang="de-DE" dirty="0" smtClean="0"/>
              <a:t>0-&gt;1-&gt;0-&gt;...)</a:t>
            </a:r>
            <a:endParaRPr lang="de-DE" dirty="0"/>
          </a:p>
          <a:p>
            <a:r>
              <a:rPr lang="de-DE" dirty="0" smtClean="0"/>
              <a:t>Der </a:t>
            </a:r>
            <a:r>
              <a:rPr lang="de-DE" dirty="0"/>
              <a:t>Q-Ausgang eines Bits steuert das nächste Bit an (hier Rückwärtszähler</a:t>
            </a:r>
            <a:r>
              <a:rPr lang="de-DE" dirty="0" smtClean="0"/>
              <a:t>):</a:t>
            </a:r>
          </a:p>
          <a:p>
            <a:r>
              <a:rPr lang="de-DE" dirty="0" smtClean="0"/>
              <a:t>Wegen </a:t>
            </a:r>
            <a:r>
              <a:rPr lang="de-DE" dirty="0"/>
              <a:t>der Verzögerung der einzelnen Stufen sind die Flanken </a:t>
            </a:r>
            <a:r>
              <a:rPr lang="de-DE" b="1" dirty="0"/>
              <a:t>nicht gleichzeitig </a:t>
            </a:r>
            <a:r>
              <a:rPr lang="de-DE" dirty="0"/>
              <a:t>(daher </a:t>
            </a:r>
            <a:r>
              <a:rPr lang="de-DE" dirty="0" err="1"/>
              <a:t>async</a:t>
            </a:r>
            <a:r>
              <a:rPr lang="de-DE" dirty="0"/>
              <a:t>. Zähler)</a:t>
            </a:r>
          </a:p>
          <a:p>
            <a:r>
              <a:rPr lang="de-DE" dirty="0" smtClean="0"/>
              <a:t>Sollte </a:t>
            </a:r>
            <a:r>
              <a:rPr lang="de-DE" dirty="0"/>
              <a:t>daher normalerweise vermieden </a:t>
            </a:r>
            <a:r>
              <a:rPr lang="de-DE" dirty="0" smtClean="0"/>
              <a:t>werden. Anwendung</a:t>
            </a:r>
            <a:r>
              <a:rPr lang="de-DE" dirty="0"/>
              <a:t>: Frequenzteiler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895600"/>
            <a:ext cx="5619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Binärzähler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Alle FFs werden gleichzeitig getaktet</a:t>
            </a:r>
          </a:p>
          <a:p>
            <a:r>
              <a:rPr lang="de-DE" dirty="0" smtClean="0"/>
              <a:t>Die </a:t>
            </a:r>
            <a:r>
              <a:rPr lang="de-DE" dirty="0"/>
              <a:t>Eingänge werden so beschaltet, </a:t>
            </a:r>
            <a:r>
              <a:rPr lang="de-DE" dirty="0" err="1"/>
              <a:t>daß</a:t>
            </a:r>
            <a:r>
              <a:rPr lang="de-DE" dirty="0"/>
              <a:t> sich (z.B.) aufsteigend Binärzahlen ergeben</a:t>
            </a:r>
          </a:p>
          <a:p>
            <a:r>
              <a:rPr lang="de-DE" dirty="0" smtClean="0"/>
              <a:t>Implementierung </a:t>
            </a:r>
            <a:r>
              <a:rPr lang="de-DE" dirty="0"/>
              <a:t>mit </a:t>
            </a:r>
            <a:r>
              <a:rPr lang="de-DE" dirty="0" err="1"/>
              <a:t>Halbaddierern</a:t>
            </a:r>
            <a:r>
              <a:rPr lang="de-DE" dirty="0"/>
              <a:t> (mit </a:t>
            </a:r>
            <a:r>
              <a:rPr lang="de-DE" dirty="0" err="1"/>
              <a:t>enable</a:t>
            </a:r>
            <a:r>
              <a:rPr lang="de-DE" dirty="0"/>
              <a:t> und </a:t>
            </a:r>
            <a:r>
              <a:rPr lang="de-DE" dirty="0" err="1"/>
              <a:t>reset</a:t>
            </a:r>
            <a:r>
              <a:rPr lang="de-DE" dirty="0" smtClean="0"/>
              <a:t>)</a:t>
            </a:r>
          </a:p>
          <a:p>
            <a:r>
              <a:rPr lang="de-DE" dirty="0"/>
              <a:t>Max. Taktfrequenz ist durch die Laufzeit des 'ripple' Carry begrenzt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743200"/>
            <a:ext cx="7419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9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Kürzere synchrone Binärzähler (z.B. BCD Zähler)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Gibt man das (synchrone) </a:t>
            </a:r>
            <a:r>
              <a:rPr lang="de-DE" dirty="0" err="1"/>
              <a:t>Reset</a:t>
            </a:r>
            <a:r>
              <a:rPr lang="de-DE" dirty="0"/>
              <a:t>-Signal bei einem bestimmten Zählerstand, so wird die Periode verkürzt</a:t>
            </a:r>
            <a:r>
              <a:rPr lang="de-DE" dirty="0" smtClean="0"/>
              <a:t>.</a:t>
            </a:r>
          </a:p>
          <a:p>
            <a:r>
              <a:rPr lang="de-DE" dirty="0"/>
              <a:t>Anwendung: BCD Zähler (Periode 10). 'is9 × en' gibt nächste Stufe frei.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2257425"/>
            <a:ext cx="74580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8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Schnellere Zähler / </a:t>
            </a:r>
            <a:r>
              <a:rPr lang="de-DE" b="1" dirty="0" err="1"/>
              <a:t>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Bei sehr großen Wortbreiten N muss das Carry-Signal sehr lange durch den </a:t>
            </a:r>
            <a:r>
              <a:rPr lang="de-DE" dirty="0" err="1"/>
              <a:t>Halbaddierer</a:t>
            </a:r>
            <a:r>
              <a:rPr lang="de-DE" dirty="0"/>
              <a:t> rippeln (</a:t>
            </a:r>
            <a:r>
              <a:rPr lang="de-DE" dirty="0" smtClean="0"/>
              <a:t>N Stufen</a:t>
            </a:r>
            <a:r>
              <a:rPr lang="de-DE" dirty="0"/>
              <a:t>) und die Schaltung wird langsam.</a:t>
            </a:r>
          </a:p>
          <a:p>
            <a:r>
              <a:rPr lang="de-DE" dirty="0"/>
              <a:t> Es gibt viele Tricks, um das zu beschleunigen, z.B. den Carry-Select </a:t>
            </a:r>
            <a:r>
              <a:rPr lang="de-DE" dirty="0" err="1" smtClean="0"/>
              <a:t>Addierer</a:t>
            </a:r>
            <a:endParaRPr lang="de-DE" dirty="0"/>
          </a:p>
          <a:p>
            <a:pPr lvl="1"/>
            <a:r>
              <a:rPr lang="de-DE" dirty="0"/>
              <a:t>Berechne für Gruppen von Bits das COUT unter den ZWEI Annahmen CIN = 0 oder CIN =1. Das benötigt ZWEI </a:t>
            </a:r>
            <a:r>
              <a:rPr lang="de-DE" dirty="0" err="1"/>
              <a:t>Addierer</a:t>
            </a:r>
            <a:r>
              <a:rPr lang="de-DE" dirty="0"/>
              <a:t>.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COUT (X) der vorangehenden Gruppe wählt dann aus, welches Ergebnis benutzt wird</a:t>
            </a:r>
          </a:p>
          <a:p>
            <a:pPr lvl="1"/>
            <a:r>
              <a:rPr lang="de-DE" dirty="0" smtClean="0"/>
              <a:t>Im </a:t>
            </a:r>
            <a:r>
              <a:rPr lang="de-DE" dirty="0"/>
              <a:t>Fall von zwei Gruppen a N/2 reduziert sich der Delay auf etwa N/2+1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3429000"/>
            <a:ext cx="7210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b="1" dirty="0"/>
              <a:t>Gray Zähler </a:t>
            </a:r>
            <a:endParaRPr lang="de-DE" b="1" dirty="0" smtClean="0"/>
          </a:p>
          <a:p>
            <a:r>
              <a:rPr lang="de-DE" dirty="0" smtClean="0"/>
              <a:t>Betrachten wir </a:t>
            </a:r>
            <a:r>
              <a:rPr lang="de-DE" dirty="0"/>
              <a:t>z.B. einen linearen Maßstab zur Positionsmessung mit binärer Kodierung und </a:t>
            </a:r>
            <a:r>
              <a:rPr lang="de-DE" dirty="0" err="1"/>
              <a:t>Photosensor</a:t>
            </a:r>
            <a:r>
              <a:rPr lang="de-DE" dirty="0"/>
              <a:t>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2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Halbaddierer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Manchmal (z.B. in Zählern) muss NUR der Übertrag addiert werden.</a:t>
            </a:r>
          </a:p>
          <a:p>
            <a:r>
              <a:rPr lang="de-DE" dirty="0" smtClean="0"/>
              <a:t>Der </a:t>
            </a:r>
            <a:r>
              <a:rPr lang="de-DE" dirty="0" err="1"/>
              <a:t>Addierer</a:t>
            </a:r>
            <a:r>
              <a:rPr lang="de-DE" dirty="0"/>
              <a:t> hat daher nur </a:t>
            </a:r>
            <a:r>
              <a:rPr lang="de-DE" b="1" dirty="0"/>
              <a:t>einen </a:t>
            </a:r>
            <a:r>
              <a:rPr lang="de-DE" dirty="0"/>
              <a:t>Dateneingang und einen Carry Eingang.</a:t>
            </a:r>
          </a:p>
          <a:p>
            <a:r>
              <a:rPr lang="de-DE" dirty="0" smtClean="0"/>
              <a:t>Man </a:t>
            </a:r>
            <a:r>
              <a:rPr lang="de-DE" dirty="0"/>
              <a:t>nennt diesen Block einen </a:t>
            </a:r>
            <a:r>
              <a:rPr lang="de-DE" dirty="0" err="1"/>
              <a:t>Halbaddierer</a:t>
            </a:r>
            <a:r>
              <a:rPr lang="de-DE" dirty="0"/>
              <a:t> (Half-</a:t>
            </a:r>
            <a:r>
              <a:rPr lang="de-DE" dirty="0" err="1"/>
              <a:t>Adder</a:t>
            </a:r>
            <a:r>
              <a:rPr lang="de-DE" dirty="0"/>
              <a:t>, HA)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314575"/>
            <a:ext cx="62769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2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Lösung: An jeder Kante darf sich nur ein Bit ändern. z.B.: Gray Code: Ändere das niedrigste mögliche Bit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19625"/>
            <a:ext cx="5562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3648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uppieren 77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Bogen 8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Ellipse 82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Ellipse 9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hteck 9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Ellipse 101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hteck 104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uppieren 107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109" name="Gerade Verbindung 10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Bogen 1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2" name="Gerade Verbindung 11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endCxn id="105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Bogen 11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123" name="Gerade Verbindung 12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Bogen 12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2" name="Textfeld 131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feld 136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38" name="Gruppieren 137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139" name="Gerade Verbindung 13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" name="Ellipse 142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echteck 145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>
            <a:endCxn id="146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Bogen 15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4" name="Gerade Verbindung 153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1836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7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6715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7467600" y="12192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7467600" y="1905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7467600" y="2667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Abgerundetes Rechteck 106"/>
          <p:cNvSpPr/>
          <p:nvPr/>
        </p:nvSpPr>
        <p:spPr bwMode="auto">
          <a:xfrm>
            <a:off x="7467600" y="3429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19812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75109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6781800" y="1524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781800" y="3048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8100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37307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24600" y="5067300"/>
            <a:ext cx="5334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172200" y="2286000"/>
            <a:ext cx="2209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01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9783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4495800" y="5067300"/>
            <a:ext cx="2362200" cy="1104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858000" y="22860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810000" y="57912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Abgerundetes Rechteck 107"/>
          <p:cNvSpPr/>
          <p:nvPr/>
        </p:nvSpPr>
        <p:spPr bwMode="auto">
          <a:xfrm>
            <a:off x="6858000" y="37338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5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Ein </a:t>
            </a:r>
            <a:r>
              <a:rPr lang="de-DE" b="1" dirty="0" err="1"/>
              <a:t>Scrambler</a:t>
            </a:r>
            <a:r>
              <a:rPr lang="de-DE" dirty="0"/>
              <a:t> (deutsch </a:t>
            </a:r>
            <a:r>
              <a:rPr lang="de-DE" i="1" dirty="0" err="1"/>
              <a:t>Verwürfler</a:t>
            </a:r>
            <a:r>
              <a:rPr lang="de-DE" dirty="0"/>
              <a:t>) verwendet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</a:t>
            </a:r>
            <a:r>
              <a:rPr lang="de-DE" dirty="0" smtClean="0"/>
              <a:t>), </a:t>
            </a:r>
            <a:r>
              <a:rPr lang="de-DE" dirty="0"/>
              <a:t>um ein </a:t>
            </a:r>
            <a:r>
              <a:rPr lang="de-DE" dirty="0">
                <a:hlinkClick r:id="rId3" tooltip="Digitalsignal"/>
              </a:rPr>
              <a:t>Digitalsignal</a:t>
            </a:r>
            <a:r>
              <a:rPr lang="de-DE" dirty="0"/>
              <a:t> </a:t>
            </a:r>
            <a:r>
              <a:rPr lang="de-DE" dirty="0" smtClean="0"/>
              <a:t>umkehrbar umzustellen</a:t>
            </a:r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basierend auf </a:t>
            </a:r>
            <a:r>
              <a:rPr lang="de-DE" dirty="0" smtClean="0"/>
              <a:t>LFSR </a:t>
            </a:r>
            <a:r>
              <a:rPr lang="de-DE" dirty="0"/>
              <a:t>stellt wegen der einfachen und bekannten Verfahren keine brauchbare </a:t>
            </a:r>
            <a:r>
              <a:rPr lang="de-DE" dirty="0">
                <a:hlinkClick r:id="rId4" tooltip="Kryptografie"/>
              </a:rPr>
              <a:t>Verschlüsselung</a:t>
            </a:r>
            <a:r>
              <a:rPr lang="de-DE" dirty="0"/>
              <a:t> von Daten dar</a:t>
            </a:r>
            <a:r>
              <a:rPr lang="de-DE" dirty="0" smtClean="0"/>
              <a:t>.</a:t>
            </a:r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wird durch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realisiert. Dabei wird meistens die pro Schieberegisterlänge maximal mögliche Codelänge </a:t>
            </a:r>
            <a:r>
              <a:rPr lang="de-DE" dirty="0" smtClean="0"/>
              <a:t>verwendet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76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 flipV="1">
            <a:off x="114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143000" y="3886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 flipV="1">
            <a:off x="320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320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457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V="1">
            <a:off x="495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4953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 flipV="1">
            <a:off x="701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701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114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>
            <a:off x="137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>
            <a:off x="160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>
            <a:off x="182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/>
          <p:cNvCxnSpPr/>
          <p:nvPr/>
        </p:nvCxnSpPr>
        <p:spPr bwMode="auto">
          <a:xfrm>
            <a:off x="205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228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251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r Verbinder 27"/>
          <p:cNvCxnSpPr/>
          <p:nvPr/>
        </p:nvCxnSpPr>
        <p:spPr bwMode="auto">
          <a:xfrm>
            <a:off x="274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97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/>
          <p:cNvCxnSpPr/>
          <p:nvPr/>
        </p:nvCxnSpPr>
        <p:spPr bwMode="auto">
          <a:xfrm>
            <a:off x="320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r Verbinder 31"/>
          <p:cNvCxnSpPr/>
          <p:nvPr/>
        </p:nvCxnSpPr>
        <p:spPr bwMode="auto">
          <a:xfrm>
            <a:off x="518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>
            <a:off x="563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86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>
            <a:off x="609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632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>
            <a:off x="678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701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r Verbinder 14335"/>
          <p:cNvCxnSpPr/>
          <p:nvPr/>
        </p:nvCxnSpPr>
        <p:spPr bwMode="auto">
          <a:xfrm>
            <a:off x="54102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5410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6096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6096000" y="3886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r Verbinder 14340"/>
          <p:cNvCxnSpPr/>
          <p:nvPr/>
        </p:nvCxnSpPr>
        <p:spPr bwMode="auto">
          <a:xfrm>
            <a:off x="4800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 flipV="1">
            <a:off x="4953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r Verbinder 14343"/>
          <p:cNvCxnSpPr/>
          <p:nvPr/>
        </p:nvCxnSpPr>
        <p:spPr bwMode="auto">
          <a:xfrm>
            <a:off x="4953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4724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525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 flipV="1">
            <a:off x="5410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54102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518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/>
          <p:cNvCxnSpPr/>
          <p:nvPr/>
        </p:nvCxnSpPr>
        <p:spPr bwMode="auto">
          <a:xfrm flipV="1"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 flipV="1">
            <a:off x="5638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7150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5867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58674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5638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>
            <a:off x="61722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 flipV="1">
            <a:off x="6324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>
            <a:off x="63246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60960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6096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 flipV="1">
            <a:off x="6553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 flipV="1">
            <a:off x="6781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>
            <a:off x="6781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6553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>
            <a:off x="7086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 flipV="1">
            <a:off x="7239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>
            <a:off x="7239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7010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r Verbinder 79"/>
          <p:cNvCxnSpPr/>
          <p:nvPr/>
        </p:nvCxnSpPr>
        <p:spPr bwMode="auto">
          <a:xfrm flipV="1">
            <a:off x="7010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 flipV="1">
            <a:off x="7467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1219200" y="44958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82" name="Textfeld 81"/>
          <p:cNvSpPr txBox="1"/>
          <p:nvPr/>
        </p:nvSpPr>
        <p:spPr>
          <a:xfrm>
            <a:off x="3505200" y="4495800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Gescrambeld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5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(additive) </a:t>
            </a:r>
            <a:r>
              <a:rPr lang="de-DE" b="1" dirty="0" err="1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Synchrone oder auch additive </a:t>
            </a:r>
            <a:r>
              <a:rPr lang="de-DE" dirty="0" err="1"/>
              <a:t>Scrambler</a:t>
            </a:r>
            <a:r>
              <a:rPr lang="de-DE" dirty="0"/>
              <a:t> benötigen einen definierten Startwert ungleich 0 im LFS-Register, und der Empfänger muss durch geeignete Maßnahmen, wie beispielsweise einem speziellen </a:t>
            </a:r>
            <a:r>
              <a:rPr lang="de-DE" dirty="0" err="1"/>
              <a:t>Sync</a:t>
            </a:r>
            <a:r>
              <a:rPr lang="de-DE" dirty="0"/>
              <a:t>-Wort, die genaue Codephasenlage des Senders mitgeteilt bekommen</a:t>
            </a:r>
            <a:r>
              <a:rPr lang="de-DE" dirty="0" smtClean="0"/>
              <a:t>.</a:t>
            </a:r>
          </a:p>
          <a:p>
            <a:r>
              <a:rPr lang="de-DE" dirty="0"/>
              <a:t>Ist dem Empfänger die korrekte Codephasenlage nicht bekannt, kann er das </a:t>
            </a:r>
            <a:r>
              <a:rPr lang="de-DE" dirty="0" err="1"/>
              <a:t>gescrambelte</a:t>
            </a:r>
            <a:r>
              <a:rPr lang="de-DE" dirty="0"/>
              <a:t> Datensignal nicht richtig dekodieren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Vorteil: Fehler werden nicht multipliziert</a:t>
            </a:r>
          </a:p>
          <a:p>
            <a:r>
              <a:rPr lang="de-DE" dirty="0" smtClean="0"/>
              <a:t>Nachteil: Synchronisierung nötig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3724275"/>
            <a:ext cx="6838950" cy="282892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400800" y="5410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exor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895600" y="5943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exor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01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(additive) </a:t>
            </a:r>
            <a:r>
              <a:rPr lang="de-DE" b="1" dirty="0" err="1"/>
              <a:t>Scrambler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Descrambling</a:t>
            </a:r>
            <a:r>
              <a:rPr lang="de-DE" dirty="0" smtClean="0"/>
              <a:t> basiert auf der Gleichheit A = A </a:t>
            </a:r>
            <a:r>
              <a:rPr lang="de-DE" dirty="0" err="1" smtClean="0"/>
              <a:t>exor</a:t>
            </a:r>
            <a:r>
              <a:rPr lang="de-DE" dirty="0" smtClean="0"/>
              <a:t> F </a:t>
            </a:r>
            <a:r>
              <a:rPr lang="de-DE" dirty="0" err="1" smtClean="0"/>
              <a:t>exor</a:t>
            </a:r>
            <a:r>
              <a:rPr lang="de-DE" dirty="0" smtClean="0"/>
              <a:t> F</a:t>
            </a:r>
          </a:p>
          <a:p>
            <a:r>
              <a:rPr lang="de-DE" dirty="0" smtClean="0"/>
              <a:t>Wenn man A zweimal mit gleicher Zahl F „ex-</a:t>
            </a:r>
            <a:r>
              <a:rPr lang="de-DE" dirty="0" err="1" smtClean="0"/>
              <a:t>odert</a:t>
            </a:r>
            <a:r>
              <a:rPr lang="de-DE" dirty="0" smtClean="0"/>
              <a:t>“ bekommt man 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7" name="Ellipse 6"/>
          <p:cNvSpPr/>
          <p:nvPr/>
        </p:nvSpPr>
        <p:spPr bwMode="auto">
          <a:xfrm>
            <a:off x="2286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>
            <a:endCxn id="7" idx="0"/>
          </p:cNvCxnSpPr>
          <p:nvPr/>
        </p:nvCxnSpPr>
        <p:spPr bwMode="auto">
          <a:xfrm>
            <a:off x="2514600" y="2286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>
            <a:endCxn id="7" idx="2"/>
          </p:cNvCxnSpPr>
          <p:nvPr/>
        </p:nvCxnSpPr>
        <p:spPr bwMode="auto">
          <a:xfrm>
            <a:off x="1447800" y="3124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1447800" y="1828800"/>
            <a:ext cx="2133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743200" y="31242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Ellipse 14"/>
          <p:cNvSpPr/>
          <p:nvPr/>
        </p:nvSpPr>
        <p:spPr bwMode="auto">
          <a:xfrm>
            <a:off x="52578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>
            <a:endCxn id="15" idx="0"/>
          </p:cNvCxnSpPr>
          <p:nvPr/>
        </p:nvCxnSpPr>
        <p:spPr bwMode="auto">
          <a:xfrm>
            <a:off x="5486400" y="2286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endCxn id="15" idx="2"/>
          </p:cNvCxnSpPr>
          <p:nvPr/>
        </p:nvCxnSpPr>
        <p:spPr bwMode="auto">
          <a:xfrm>
            <a:off x="4419600" y="3124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 bwMode="auto">
          <a:xfrm>
            <a:off x="4419600" y="1828800"/>
            <a:ext cx="2133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715000" y="31242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15240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3733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3246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514600" y="2438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5486400" y="2438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703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Selbstsynchronisierende oder auch multiplikative </a:t>
            </a:r>
            <a:r>
              <a:rPr lang="de-DE" dirty="0" err="1"/>
              <a:t>Scrambler</a:t>
            </a:r>
            <a:r>
              <a:rPr lang="de-DE" dirty="0"/>
              <a:t> benötigen keinen definierten Startwert und auch kein </a:t>
            </a:r>
            <a:r>
              <a:rPr lang="de-DE" dirty="0" err="1"/>
              <a:t>Sync</a:t>
            </a:r>
            <a:r>
              <a:rPr lang="de-DE" dirty="0"/>
              <a:t>-Wort, um die Codephase des Empfängers mit der Codephase des Senders abzugleichen. Auch kann der Startwert des LFSR beliebig </a:t>
            </a:r>
            <a:r>
              <a:rPr lang="de-DE" dirty="0" smtClean="0"/>
              <a:t>sein.</a:t>
            </a:r>
          </a:p>
          <a:p>
            <a:r>
              <a:rPr lang="de-DE" dirty="0"/>
              <a:t>Erreicht wird die Funktion der </a:t>
            </a:r>
            <a:r>
              <a:rPr lang="de-DE" dirty="0" err="1"/>
              <a:t>Selbstsynchronität</a:t>
            </a:r>
            <a:r>
              <a:rPr lang="de-DE" dirty="0"/>
              <a:t> dadurch, dass die Nutzdatenfolge direkt auf den Inhalt des LFSR </a:t>
            </a:r>
            <a:r>
              <a:rPr lang="de-DE" dirty="0" smtClean="0"/>
              <a:t>einwirkt</a:t>
            </a:r>
          </a:p>
          <a:p>
            <a:r>
              <a:rPr lang="de-DE" dirty="0"/>
              <a:t>Nachteilig ist die Abhängigkeit des </a:t>
            </a:r>
            <a:r>
              <a:rPr lang="de-DE" dirty="0" err="1"/>
              <a:t>Scramblers</a:t>
            </a:r>
            <a:r>
              <a:rPr lang="de-DE" dirty="0"/>
              <a:t> von der Nutzdatenfolge. So können bestimmte Nutzdatenfolgen den </a:t>
            </a:r>
            <a:r>
              <a:rPr lang="de-DE" dirty="0" err="1"/>
              <a:t>Scrambler</a:t>
            </a:r>
            <a:r>
              <a:rPr lang="de-DE" dirty="0"/>
              <a:t> vollständig "auslöschen</a:t>
            </a:r>
            <a:r>
              <a:rPr lang="de-DE" dirty="0" smtClean="0"/>
              <a:t>"</a:t>
            </a:r>
          </a:p>
          <a:p>
            <a:r>
              <a:rPr lang="de-DE" dirty="0"/>
              <a:t>Darüber hinaus pflanzen sich Übertragungsfehler bei selbstsynchronisierenden </a:t>
            </a:r>
            <a:r>
              <a:rPr lang="de-DE" dirty="0" err="1"/>
              <a:t>Scramblern</a:t>
            </a:r>
            <a:r>
              <a:rPr lang="de-DE" dirty="0"/>
              <a:t> </a:t>
            </a:r>
            <a:r>
              <a:rPr lang="de-DE" dirty="0" smtClean="0"/>
              <a:t>fort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219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9025" cy="23050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057400" y="144780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X +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9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Descrambling</a:t>
            </a:r>
            <a:r>
              <a:rPr lang="de-DE" dirty="0" smtClean="0"/>
              <a:t> basiert auf der Gleichheit A = A </a:t>
            </a:r>
            <a:r>
              <a:rPr lang="de-DE" dirty="0" err="1" smtClean="0"/>
              <a:t>exor</a:t>
            </a:r>
            <a:r>
              <a:rPr lang="de-DE" dirty="0" smtClean="0"/>
              <a:t> F </a:t>
            </a:r>
            <a:r>
              <a:rPr lang="de-DE" dirty="0" err="1" smtClean="0"/>
              <a:t>exor</a:t>
            </a:r>
            <a:r>
              <a:rPr lang="de-DE" dirty="0" smtClean="0"/>
              <a:t> F</a:t>
            </a:r>
          </a:p>
          <a:p>
            <a:r>
              <a:rPr lang="de-DE" dirty="0" smtClean="0"/>
              <a:t>Wenn man A zweimal mit gleicher Zahl F „ex-</a:t>
            </a:r>
            <a:r>
              <a:rPr lang="de-DE" dirty="0" err="1" smtClean="0"/>
              <a:t>odert</a:t>
            </a:r>
            <a:r>
              <a:rPr lang="de-DE" dirty="0" smtClean="0"/>
              <a:t>“ bekommt man 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sp>
        <p:nvSpPr>
          <p:cNvPr id="7" name="Ellipse 6"/>
          <p:cNvSpPr/>
          <p:nvPr/>
        </p:nvSpPr>
        <p:spPr bwMode="auto">
          <a:xfrm>
            <a:off x="2743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905000" y="2514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3733800" y="2286000"/>
            <a:ext cx="2133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2971800" y="1981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1981200" y="2209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971800" y="1981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</a:t>
            </a:r>
            <a:endParaRPr lang="de-DE" dirty="0"/>
          </a:p>
        </p:txBody>
      </p:sp>
      <p:cxnSp>
        <p:nvCxnSpPr>
          <p:cNvPr id="8" name="Gerade Verbindung mit Pfeil 7"/>
          <p:cNvCxnSpPr>
            <a:stCxn id="7" idx="6"/>
          </p:cNvCxnSpPr>
          <p:nvPr/>
        </p:nvCxnSpPr>
        <p:spPr bwMode="auto">
          <a:xfrm>
            <a:off x="3200400" y="2514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3429000" y="3886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3505200" y="25146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 bwMode="auto">
          <a:xfrm>
            <a:off x="3810000" y="3657600"/>
            <a:ext cx="2133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2743200" y="3657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mit Pfeil 29"/>
          <p:cNvCxnSpPr>
            <a:endCxn id="29" idx="6"/>
          </p:cNvCxnSpPr>
          <p:nvPr/>
        </p:nvCxnSpPr>
        <p:spPr bwMode="auto">
          <a:xfrm flipH="1">
            <a:off x="3200400" y="38862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2971800" y="19812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>
            <a:endCxn id="12" idx="0"/>
          </p:cNvCxnSpPr>
          <p:nvPr/>
        </p:nvCxnSpPr>
        <p:spPr bwMode="auto">
          <a:xfrm>
            <a:off x="4800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48006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2971800" y="4419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2971800" y="4114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rot="10800000">
            <a:off x="1905000" y="3886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1981200" y="3581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2" name="Gerade Verbindung mit Pfeil 41"/>
          <p:cNvCxnSpPr/>
          <p:nvPr/>
        </p:nvCxnSpPr>
        <p:spPr bwMode="auto">
          <a:xfrm>
            <a:off x="3505200" y="2514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2929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9025" cy="23050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7372350" cy="2457450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 bwMode="auto">
          <a:xfrm>
            <a:off x="2133600" y="2362200"/>
            <a:ext cx="0" cy="3200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5410200" y="36576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057400" y="144780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X + In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2971800" y="6400800"/>
            <a:ext cx="2406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Out* = X + Out = X + X + In = In 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85800" y="3886200"/>
            <a:ext cx="533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IN*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4343400" y="5791200"/>
            <a:ext cx="762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OUT*</a:t>
            </a:r>
          </a:p>
        </p:txBody>
      </p:sp>
    </p:spTree>
    <p:extLst>
      <p:ext uri="{BB962C8B-B14F-4D97-AF65-F5344CB8AC3E}">
        <p14:creationId xmlns:p14="http://schemas.microsoft.com/office/powerpoint/2010/main" val="15962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Versuchen wir ein gemischtes Gatter für !</a:t>
            </a:r>
            <a:r>
              <a:rPr lang="de-DE" dirty="0" err="1" smtClean="0"/>
              <a:t>Cout</a:t>
            </a:r>
            <a:r>
              <a:rPr lang="de-DE" dirty="0" smtClean="0"/>
              <a:t> herzuleiten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79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Vorbereitung: alle Eingänge müssen positiv sein, eine Negation am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3124200" y="2743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3124200" y="2362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6705600" y="21336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Inhaltsplatzhalter 2"/>
          <p:cNvSpPr txBox="1">
            <a:spLocks/>
          </p:cNvSpPr>
          <p:nvPr/>
        </p:nvSpPr>
        <p:spPr bwMode="auto">
          <a:xfrm>
            <a:off x="457200" y="4724400"/>
            <a:ext cx="82296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kern="0" dirty="0" smtClean="0"/>
              <a:t>UND wird durch Serien- und ODER durch Parallelschaltung ersetzt</a:t>
            </a:r>
          </a:p>
        </p:txBody>
      </p:sp>
    </p:spTree>
    <p:extLst>
      <p:ext uri="{BB962C8B-B14F-4D97-AF65-F5344CB8AC3E}">
        <p14:creationId xmlns:p14="http://schemas.microsoft.com/office/powerpoint/2010/main" val="24555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1930</Words>
  <Application>Microsoft Office PowerPoint</Application>
  <PresentationFormat>Bildschirmpräsentation (4:3)</PresentationFormat>
  <Paragraphs>716</Paragraphs>
  <Slides>53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5" baseType="lpstr">
      <vt:lpstr>Arial</vt:lpstr>
      <vt:lpstr>SDSSMALL2_2</vt:lpstr>
      <vt:lpstr>Vorlesung 7 Addition von Binärzahlen</vt:lpstr>
      <vt:lpstr>Addition von Binärzahlen</vt:lpstr>
      <vt:lpstr>PowerPoint-Präsentation</vt:lpstr>
      <vt:lpstr>Halbaddierer</vt:lpstr>
      <vt:lpstr>Volladdierer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Optimierung: Polaritätswechsel</vt:lpstr>
      <vt:lpstr>Getaktete Schaltungen</vt:lpstr>
      <vt:lpstr>Schieberegister</vt:lpstr>
      <vt:lpstr>Schieberegister</vt:lpstr>
      <vt:lpstr>Schieberegister</vt:lpstr>
      <vt:lpstr>Pipelining</vt:lpstr>
      <vt:lpstr>Pipelining</vt:lpstr>
      <vt:lpstr>Pipelining</vt:lpstr>
      <vt:lpstr>Zähler</vt:lpstr>
      <vt:lpstr>Linear Feedback Shift Register (LFSR)</vt:lpstr>
      <vt:lpstr>Johnson Zähler: Sprungdiagramm</vt:lpstr>
      <vt:lpstr>Zähler aus Schieberegistern: PRBS</vt:lpstr>
      <vt:lpstr>PRBS</vt:lpstr>
      <vt:lpstr>PRBS</vt:lpstr>
      <vt:lpstr>Asynchrone Binärzähler (Ripple Counter)</vt:lpstr>
      <vt:lpstr>Synchrone Binärzähler</vt:lpstr>
      <vt:lpstr>Kürzere synchrone Binärzähler (z.B. BCD Zähler)</vt:lpstr>
      <vt:lpstr>Schnellere Zähler / Addierer</vt:lpstr>
      <vt:lpstr>Gray Zähler: Implementierung</vt:lpstr>
      <vt:lpstr>Gray Zähler: Implementierung</vt:lpstr>
      <vt:lpstr>Gray Zähler: Implementierung</vt:lpstr>
      <vt:lpstr>Grey-Zähler</vt:lpstr>
      <vt:lpstr>Grey-Zähler</vt:lpstr>
      <vt:lpstr>Grey-Zähler</vt:lpstr>
      <vt:lpstr>Grey-Zähler</vt:lpstr>
      <vt:lpstr>Grey-Zähler</vt:lpstr>
      <vt:lpstr>Scrambler</vt:lpstr>
      <vt:lpstr>Synchrone (additive) Scrambler</vt:lpstr>
      <vt:lpstr>Synchrone (additive) Scrambler</vt:lpstr>
      <vt:lpstr>Selbstsynchronisierende (multiplikative) Scrambler</vt:lpstr>
      <vt:lpstr>Selbstsynchronisierende (multiplikative) Scrambler</vt:lpstr>
      <vt:lpstr>Selbstsynchronisierende (multiplikative) Scrambler</vt:lpstr>
      <vt:lpstr>Selbstsynchronisierende (multiplikative) Scrambler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1582</cp:revision>
  <dcterms:created xsi:type="dcterms:W3CDTF">2010-08-30T10:07:17Z</dcterms:created>
  <dcterms:modified xsi:type="dcterms:W3CDTF">2019-08-01T19:43:58Z</dcterms:modified>
</cp:coreProperties>
</file>