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5"/>
  </p:notesMasterIdLst>
  <p:handoutMasterIdLst>
    <p:handoutMasterId r:id="rId56"/>
  </p:handoutMasterIdLst>
  <p:sldIdLst>
    <p:sldId id="1343" r:id="rId2"/>
    <p:sldId id="1296" r:id="rId3"/>
    <p:sldId id="1297" r:id="rId4"/>
    <p:sldId id="1298" r:id="rId5"/>
    <p:sldId id="1299" r:id="rId6"/>
    <p:sldId id="1300" r:id="rId7"/>
    <p:sldId id="1316" r:id="rId8"/>
    <p:sldId id="1318" r:id="rId9"/>
    <p:sldId id="1320" r:id="rId10"/>
    <p:sldId id="1317" r:id="rId11"/>
    <p:sldId id="1321" r:id="rId12"/>
    <p:sldId id="1381" r:id="rId13"/>
    <p:sldId id="1319" r:id="rId14"/>
    <p:sldId id="1322" r:id="rId15"/>
    <p:sldId id="1380" r:id="rId16"/>
    <p:sldId id="1382" r:id="rId17"/>
    <p:sldId id="1323" r:id="rId18"/>
    <p:sldId id="1324" r:id="rId19"/>
    <p:sldId id="1325" r:id="rId20"/>
    <p:sldId id="1326" r:id="rId21"/>
    <p:sldId id="1315" r:id="rId22"/>
    <p:sldId id="1344" r:id="rId23"/>
    <p:sldId id="1345" r:id="rId24"/>
    <p:sldId id="1313" r:id="rId25"/>
    <p:sldId id="1312" r:id="rId26"/>
    <p:sldId id="1349" r:id="rId27"/>
    <p:sldId id="1350" r:id="rId28"/>
    <p:sldId id="1351" r:id="rId29"/>
    <p:sldId id="1346" r:id="rId30"/>
    <p:sldId id="1327" r:id="rId31"/>
    <p:sldId id="1328" r:id="rId32"/>
    <p:sldId id="1329" r:id="rId33"/>
    <p:sldId id="1330" r:id="rId34"/>
    <p:sldId id="1331" r:id="rId35"/>
    <p:sldId id="1332" r:id="rId36"/>
    <p:sldId id="1333" r:id="rId37"/>
    <p:sldId id="1334" r:id="rId38"/>
    <p:sldId id="1335" r:id="rId39"/>
    <p:sldId id="1347" r:id="rId40"/>
    <p:sldId id="1348" r:id="rId41"/>
    <p:sldId id="1337" r:id="rId42"/>
    <p:sldId id="1338" r:id="rId43"/>
    <p:sldId id="1339" r:id="rId44"/>
    <p:sldId id="1340" r:id="rId45"/>
    <p:sldId id="1342" r:id="rId46"/>
    <p:sldId id="1341" r:id="rId47"/>
    <p:sldId id="1374" r:id="rId48"/>
    <p:sldId id="1375" r:id="rId49"/>
    <p:sldId id="1378" r:id="rId50"/>
    <p:sldId id="1376" r:id="rId51"/>
    <p:sldId id="1377" r:id="rId52"/>
    <p:sldId id="1379" r:id="rId53"/>
    <p:sldId id="1383" r:id="rId54"/>
  </p:sldIdLst>
  <p:sldSz cx="9144000" cy="6858000" type="screen4x3"/>
  <p:notesSz cx="6781800" cy="9918700"/>
  <p:defaultTextStyle>
    <a:defPPr>
      <a:defRPr lang="de-DE"/>
    </a:defPPr>
    <a:lvl1pPr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CC9900"/>
    <a:srgbClr val="0000CC"/>
    <a:srgbClr val="FFFF99"/>
    <a:srgbClr val="FFCC99"/>
    <a:srgbClr val="FFCC66"/>
    <a:srgbClr val="FF0701"/>
    <a:srgbClr val="3333CC"/>
    <a:srgbClr val="52B1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0154" autoAdjust="0"/>
  </p:normalViewPr>
  <p:slideViewPr>
    <p:cSldViewPr>
      <p:cViewPr varScale="1">
        <p:scale>
          <a:sx n="69" d="100"/>
          <a:sy n="69" d="100"/>
        </p:scale>
        <p:origin x="102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E5A8AB54-7787-4AC4-BDC4-86C8883C3FFB}" type="slidenum">
              <a:rPr lang="en-US" altLang="de-DE"/>
              <a:pPr>
                <a:defRPr/>
              </a:pPr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0645465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42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1225" y="744538"/>
            <a:ext cx="4959350" cy="3719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1700"/>
            <a:ext cx="5426075" cy="446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29CEF06C-B910-4FAD-A5E6-775894F8EE3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02598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917EFD-3C9F-4F81-B760-9000E55AF85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05611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F6EFC-FC9D-4D19-8849-5E2A1F71622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19766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130175"/>
            <a:ext cx="2057400" cy="653891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30175"/>
            <a:ext cx="6019800" cy="6538913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1833A-3B55-4D9B-B178-5451B2B2B1D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31434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D81A54-E60C-4E03-A5C6-08FAFB55BF6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63725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BB0D5-BA17-432A-A083-5E9EB101FCD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722455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692150"/>
            <a:ext cx="4038600" cy="5976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692150"/>
            <a:ext cx="4038600" cy="5976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F677-3C58-4D96-988C-15361F3C177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78087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64C323-AEB0-4F88-A9A5-750A8368DF8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762840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D9343-E757-473A-B365-895B83CA8D9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23136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D45B8-53DB-4219-A026-0A728A62226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175412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A39BF1-67B1-444F-97F9-F113A91F134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72233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E3BA4C-3508-49A6-A43E-A45DAA04756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06714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ChangeArrowheads="1"/>
          </p:cNvSpPr>
          <p:nvPr/>
        </p:nvSpPr>
        <p:spPr bwMode="auto">
          <a:xfrm>
            <a:off x="0" y="6813550"/>
            <a:ext cx="9144000" cy="7143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27" name="Rectangle 8"/>
          <p:cNvSpPr>
            <a:spLocks noChangeArrowheads="1"/>
          </p:cNvSpPr>
          <p:nvPr/>
        </p:nvSpPr>
        <p:spPr bwMode="auto">
          <a:xfrm>
            <a:off x="0" y="0"/>
            <a:ext cx="9144000" cy="11588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130175"/>
            <a:ext cx="74993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692150"/>
            <a:ext cx="8229600" cy="5976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endParaRPr lang="de-DE" altLang="de-DE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16913" y="6453188"/>
            <a:ext cx="792162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0CCB4AB-8E0F-44BD-A620-67E1C908652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1034" name="Rectangle 14"/>
          <p:cNvSpPr>
            <a:spLocks noChangeArrowheads="1"/>
          </p:cNvSpPr>
          <p:nvPr/>
        </p:nvSpPr>
        <p:spPr bwMode="auto">
          <a:xfrm>
            <a:off x="0" y="549275"/>
            <a:ext cx="9144000" cy="7143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2" name="Textfeld 1"/>
          <p:cNvSpPr txBox="1"/>
          <p:nvPr/>
        </p:nvSpPr>
        <p:spPr>
          <a:xfrm>
            <a:off x="29658" y="6553200"/>
            <a:ext cx="21178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Design digitaler Schaltkreise</a:t>
            </a:r>
            <a:endParaRPr lang="de-DE" sz="1200" dirty="0"/>
          </a:p>
        </p:txBody>
      </p:sp>
      <p:pic>
        <p:nvPicPr>
          <p:cNvPr id="299011" name="Picture 3" descr="C:\Users\ivan\Desktop\logos\Logo_KIT_v7.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193865"/>
            <a:ext cx="685800" cy="312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s://de.wikipedia.org/wiki/Digitalsignal" TargetMode="External"/><Relationship Id="rId2" Type="http://schemas.openxmlformats.org/officeDocument/2006/relationships/hyperlink" Target="https://de.wikipedia.org/wiki/Linear_r%C3%BCckgekoppeltes_Schieberegister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e.wikipedia.org/wiki/Kryptografie" TargetMode="Externa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b="1" dirty="0" smtClean="0"/>
              <a:t>Vorlesung 7</a:t>
            </a:r>
            <a:br>
              <a:rPr lang="de-DE" b="1" dirty="0" smtClean="0"/>
            </a:br>
            <a:r>
              <a:rPr lang="de-DE" b="1" dirty="0" smtClean="0"/>
              <a:t>Addition </a:t>
            </a:r>
            <a:r>
              <a:rPr lang="de-DE" b="1" dirty="0"/>
              <a:t>von Binärzahlen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84474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NMOS Schaltnetz </a:t>
            </a:r>
            <a:r>
              <a:rPr lang="de-DE" dirty="0"/>
              <a:t>leitet für eine Kombination von </a:t>
            </a:r>
            <a:r>
              <a:rPr lang="de-DE" dirty="0" smtClean="0"/>
              <a:t>positiven </a:t>
            </a:r>
            <a:r>
              <a:rPr lang="de-DE" dirty="0"/>
              <a:t>Eingängen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10</a:t>
            </a:fld>
            <a:endParaRPr lang="de-DE" altLang="de-DE"/>
          </a:p>
        </p:txBody>
      </p:sp>
      <p:grpSp>
        <p:nvGrpSpPr>
          <p:cNvPr id="5" name="Gruppieren 4"/>
          <p:cNvGrpSpPr/>
          <p:nvPr/>
        </p:nvGrpSpPr>
        <p:grpSpPr>
          <a:xfrm>
            <a:off x="4607863" y="1981200"/>
            <a:ext cx="571500" cy="457200"/>
            <a:chOff x="1295400" y="4495800"/>
            <a:chExt cx="1143000" cy="914400"/>
          </a:xfrm>
        </p:grpSpPr>
        <p:cxnSp>
          <p:nvCxnSpPr>
            <p:cNvPr id="9" name="Gerade Verbindung 8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" name="Gerade Verbindung 9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" name="Bogen 10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" name="Gerade Verbindung 12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4" name="Gruppieren 3"/>
          <p:cNvGrpSpPr/>
          <p:nvPr/>
        </p:nvGrpSpPr>
        <p:grpSpPr>
          <a:xfrm>
            <a:off x="5217463" y="1642533"/>
            <a:ext cx="1295400" cy="1786467"/>
            <a:chOff x="2743200" y="4648200"/>
            <a:chExt cx="1371600" cy="1981200"/>
          </a:xfrm>
        </p:grpSpPr>
        <p:sp>
          <p:nvSpPr>
            <p:cNvPr id="15" name="Bogen 14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6" name="Bogen 15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7" name="Gerade Verbindung 16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" name="Gerade Verbindung 17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9" name="Bogen 18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1" name="Gerade Verbindung 20"/>
          <p:cNvCxnSpPr/>
          <p:nvPr/>
        </p:nvCxnSpPr>
        <p:spPr bwMode="auto">
          <a:xfrm>
            <a:off x="5217463" y="2209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6" name="Gruppieren 25"/>
          <p:cNvGrpSpPr/>
          <p:nvPr/>
        </p:nvGrpSpPr>
        <p:grpSpPr>
          <a:xfrm>
            <a:off x="4607863" y="2667000"/>
            <a:ext cx="571500" cy="457200"/>
            <a:chOff x="1295400" y="4495800"/>
            <a:chExt cx="1143000" cy="914400"/>
          </a:xfrm>
        </p:grpSpPr>
        <p:cxnSp>
          <p:nvCxnSpPr>
            <p:cNvPr id="27" name="Gerade Verbindung 2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Gerade Verbindung 2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9" name="Bogen 2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0" name="Gerade Verbindung 2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31" name="Gerade Verbindung 30"/>
          <p:cNvCxnSpPr/>
          <p:nvPr/>
        </p:nvCxnSpPr>
        <p:spPr bwMode="auto">
          <a:xfrm>
            <a:off x="5217463" y="2895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2" name="Gruppieren 31"/>
          <p:cNvGrpSpPr/>
          <p:nvPr/>
        </p:nvGrpSpPr>
        <p:grpSpPr>
          <a:xfrm>
            <a:off x="3617263" y="2590800"/>
            <a:ext cx="758646" cy="1046238"/>
            <a:chOff x="2743200" y="4648200"/>
            <a:chExt cx="1371600" cy="1981200"/>
          </a:xfrm>
        </p:grpSpPr>
        <p:sp>
          <p:nvSpPr>
            <p:cNvPr id="33" name="Bogen 32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4" name="Bogen 33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5" name="Gerade Verbindung 34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6" name="Gerade Verbindung 35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7" name="Bogen 36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4" name="Gerade Verbindung 23"/>
          <p:cNvCxnSpPr/>
          <p:nvPr/>
        </p:nvCxnSpPr>
        <p:spPr bwMode="auto">
          <a:xfrm>
            <a:off x="4150663" y="2057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4150663" y="2362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40"/>
          <p:cNvCxnSpPr/>
          <p:nvPr/>
        </p:nvCxnSpPr>
        <p:spPr bwMode="auto">
          <a:xfrm>
            <a:off x="4150663" y="2743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3312463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>
            <a:off x="3312463" y="3200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>
            <a:off x="4379263" y="3124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4" name="Textfeld 93"/>
          <p:cNvSpPr txBox="1"/>
          <p:nvPr/>
        </p:nvSpPr>
        <p:spPr>
          <a:xfrm>
            <a:off x="4150663" y="1828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4150663" y="2133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6" name="Textfeld 95"/>
          <p:cNvSpPr txBox="1"/>
          <p:nvPr/>
        </p:nvSpPr>
        <p:spPr>
          <a:xfrm>
            <a:off x="4087345" y="25146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97" name="Textfeld 96"/>
          <p:cNvSpPr txBox="1"/>
          <p:nvPr/>
        </p:nvSpPr>
        <p:spPr>
          <a:xfrm>
            <a:off x="3375782" y="26670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98" name="Textfeld 97"/>
          <p:cNvSpPr txBox="1"/>
          <p:nvPr/>
        </p:nvSpPr>
        <p:spPr>
          <a:xfrm>
            <a:off x="3388663" y="29718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4344" name="Abgerundetes Rechteck 14343"/>
          <p:cNvSpPr/>
          <p:nvPr/>
        </p:nvSpPr>
        <p:spPr bwMode="auto">
          <a:xfrm>
            <a:off x="3007663" y="1600200"/>
            <a:ext cx="3774137" cy="2057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45" name="Textfeld 14344"/>
          <p:cNvSpPr txBox="1"/>
          <p:nvPr/>
        </p:nvSpPr>
        <p:spPr>
          <a:xfrm>
            <a:off x="3647722" y="1295400"/>
            <a:ext cx="14061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NMOS Schaltnetz</a:t>
            </a:r>
            <a:endParaRPr lang="de-DE" dirty="0"/>
          </a:p>
        </p:txBody>
      </p:sp>
      <p:cxnSp>
        <p:nvCxnSpPr>
          <p:cNvPr id="7" name="Gerade Verbindung 6"/>
          <p:cNvCxnSpPr/>
          <p:nvPr/>
        </p:nvCxnSpPr>
        <p:spPr bwMode="auto">
          <a:xfrm flipH="1" flipV="1">
            <a:off x="5410200" y="5486400"/>
            <a:ext cx="1524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 flipV="1">
            <a:off x="5562600" y="5105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Gerade Verbindung 108"/>
          <p:cNvCxnSpPr/>
          <p:nvPr/>
        </p:nvCxnSpPr>
        <p:spPr bwMode="auto">
          <a:xfrm flipV="1">
            <a:off x="5562600" y="5715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Gerade Verbindung 109"/>
          <p:cNvCxnSpPr/>
          <p:nvPr/>
        </p:nvCxnSpPr>
        <p:spPr bwMode="auto">
          <a:xfrm flipH="1" flipV="1">
            <a:off x="6019800" y="5486400"/>
            <a:ext cx="1524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Gerade Verbindung 112"/>
          <p:cNvCxnSpPr/>
          <p:nvPr/>
        </p:nvCxnSpPr>
        <p:spPr bwMode="auto">
          <a:xfrm flipV="1">
            <a:off x="6172200" y="5105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Gerade Verbindung 113"/>
          <p:cNvCxnSpPr/>
          <p:nvPr/>
        </p:nvCxnSpPr>
        <p:spPr bwMode="auto">
          <a:xfrm flipV="1">
            <a:off x="6172200" y="5715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5486400" y="6096000"/>
            <a:ext cx="1524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 Verbindung 22"/>
          <p:cNvCxnSpPr/>
          <p:nvPr/>
        </p:nvCxnSpPr>
        <p:spPr bwMode="auto">
          <a:xfrm>
            <a:off x="5562600" y="51054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 flipH="1" flipV="1">
            <a:off x="5410200" y="4495800"/>
            <a:ext cx="1524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Gerade Verbindung 115"/>
          <p:cNvCxnSpPr/>
          <p:nvPr/>
        </p:nvCxnSpPr>
        <p:spPr bwMode="auto">
          <a:xfrm flipV="1">
            <a:off x="5562600" y="4114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Gerade Verbindung 116"/>
          <p:cNvCxnSpPr/>
          <p:nvPr/>
        </p:nvCxnSpPr>
        <p:spPr bwMode="auto">
          <a:xfrm flipV="1">
            <a:off x="5562600" y="4724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Gerade Verbindung 117"/>
          <p:cNvCxnSpPr/>
          <p:nvPr/>
        </p:nvCxnSpPr>
        <p:spPr bwMode="auto">
          <a:xfrm flipH="1" flipV="1">
            <a:off x="6705600" y="5486400"/>
            <a:ext cx="1524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118"/>
          <p:cNvCxnSpPr/>
          <p:nvPr/>
        </p:nvCxnSpPr>
        <p:spPr bwMode="auto">
          <a:xfrm flipV="1">
            <a:off x="6858000" y="5105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Gerade Verbindung 119"/>
          <p:cNvCxnSpPr/>
          <p:nvPr/>
        </p:nvCxnSpPr>
        <p:spPr bwMode="auto">
          <a:xfrm flipV="1">
            <a:off x="6858000" y="5715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 flipH="1" flipV="1">
            <a:off x="6705600" y="4495800"/>
            <a:ext cx="1524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121"/>
          <p:cNvCxnSpPr/>
          <p:nvPr/>
        </p:nvCxnSpPr>
        <p:spPr bwMode="auto">
          <a:xfrm flipV="1">
            <a:off x="6858000" y="4114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Gerade Verbindung 122"/>
          <p:cNvCxnSpPr/>
          <p:nvPr/>
        </p:nvCxnSpPr>
        <p:spPr bwMode="auto">
          <a:xfrm flipV="1">
            <a:off x="6858000" y="4724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4" name="Rechteck 123"/>
          <p:cNvSpPr/>
          <p:nvPr/>
        </p:nvSpPr>
        <p:spPr bwMode="auto">
          <a:xfrm>
            <a:off x="7543800" y="3352800"/>
            <a:ext cx="762000" cy="685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NMOS</a:t>
            </a:r>
          </a:p>
        </p:txBody>
      </p:sp>
      <p:cxnSp>
        <p:nvCxnSpPr>
          <p:cNvPr id="125" name="Gerade Verbindung 124"/>
          <p:cNvCxnSpPr>
            <a:stCxn id="124" idx="2"/>
          </p:cNvCxnSpPr>
          <p:nvPr/>
        </p:nvCxnSpPr>
        <p:spPr bwMode="auto">
          <a:xfrm>
            <a:off x="7924800" y="4038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125"/>
          <p:cNvCxnSpPr/>
          <p:nvPr/>
        </p:nvCxnSpPr>
        <p:spPr bwMode="auto">
          <a:xfrm flipH="1">
            <a:off x="7772400" y="4495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7" name="Rechteck 126"/>
          <p:cNvSpPr/>
          <p:nvPr/>
        </p:nvSpPr>
        <p:spPr bwMode="auto">
          <a:xfrm>
            <a:off x="7543800" y="2057400"/>
            <a:ext cx="762000" cy="685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/>
              <a:t>P</a:t>
            </a: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MOS</a:t>
            </a:r>
          </a:p>
        </p:txBody>
      </p:sp>
      <p:cxnSp>
        <p:nvCxnSpPr>
          <p:cNvPr id="128" name="Gerade Verbindung 127"/>
          <p:cNvCxnSpPr>
            <a:stCxn id="127" idx="2"/>
            <a:endCxn id="124" idx="0"/>
          </p:cNvCxnSpPr>
          <p:nvPr/>
        </p:nvCxnSpPr>
        <p:spPr bwMode="auto">
          <a:xfrm>
            <a:off x="7924800" y="2743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Gerade Verbindung 128"/>
          <p:cNvCxnSpPr/>
          <p:nvPr/>
        </p:nvCxnSpPr>
        <p:spPr bwMode="auto">
          <a:xfrm>
            <a:off x="7924800" y="16002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Gerade Verbindung 129"/>
          <p:cNvCxnSpPr/>
          <p:nvPr/>
        </p:nvCxnSpPr>
        <p:spPr bwMode="auto">
          <a:xfrm flipH="1">
            <a:off x="7772400" y="1600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1" name="Gerade Verbindung 130"/>
          <p:cNvCxnSpPr/>
          <p:nvPr/>
        </p:nvCxnSpPr>
        <p:spPr bwMode="auto">
          <a:xfrm>
            <a:off x="7924800" y="3048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2" name="Gerade Verbindung 14341"/>
          <p:cNvCxnSpPr/>
          <p:nvPr/>
        </p:nvCxnSpPr>
        <p:spPr bwMode="auto">
          <a:xfrm>
            <a:off x="5486400" y="4114800"/>
            <a:ext cx="1905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3" name="Textfeld 14342"/>
          <p:cNvSpPr txBox="1"/>
          <p:nvPr/>
        </p:nvSpPr>
        <p:spPr>
          <a:xfrm>
            <a:off x="5105400" y="5486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135" name="Textfeld 134"/>
          <p:cNvSpPr txBox="1"/>
          <p:nvPr/>
        </p:nvSpPr>
        <p:spPr>
          <a:xfrm>
            <a:off x="5791200" y="5486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36" name="Textfeld 135"/>
          <p:cNvSpPr txBox="1"/>
          <p:nvPr/>
        </p:nvSpPr>
        <p:spPr>
          <a:xfrm>
            <a:off x="5118282" y="44958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137" name="Textfeld 136"/>
          <p:cNvSpPr txBox="1"/>
          <p:nvPr/>
        </p:nvSpPr>
        <p:spPr>
          <a:xfrm>
            <a:off x="6477000" y="5486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138" name="Textfeld 137"/>
          <p:cNvSpPr txBox="1"/>
          <p:nvPr/>
        </p:nvSpPr>
        <p:spPr>
          <a:xfrm>
            <a:off x="6553200" y="4648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4346" name="Ellipse 14345"/>
          <p:cNvSpPr/>
          <p:nvPr/>
        </p:nvSpPr>
        <p:spPr bwMode="auto">
          <a:xfrm>
            <a:off x="5029200" y="5029200"/>
            <a:ext cx="1295400" cy="1447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48" name="Gerade Verbindung mit Pfeil 14347"/>
          <p:cNvCxnSpPr/>
          <p:nvPr/>
        </p:nvCxnSpPr>
        <p:spPr bwMode="auto">
          <a:xfrm flipH="1" flipV="1">
            <a:off x="4114800" y="3505200"/>
            <a:ext cx="914400" cy="1905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50" name="Abgerundetes Rechteck 14349"/>
          <p:cNvSpPr/>
          <p:nvPr/>
        </p:nvSpPr>
        <p:spPr bwMode="auto">
          <a:xfrm>
            <a:off x="4724400" y="3810000"/>
            <a:ext cx="1676400" cy="28956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52" name="Gerade Verbindung mit Pfeil 14351"/>
          <p:cNvCxnSpPr/>
          <p:nvPr/>
        </p:nvCxnSpPr>
        <p:spPr bwMode="auto">
          <a:xfrm flipH="1" flipV="1">
            <a:off x="4876800" y="3200400"/>
            <a:ext cx="7620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5" name="Abgerundetes Rechteck 144"/>
          <p:cNvSpPr/>
          <p:nvPr/>
        </p:nvSpPr>
        <p:spPr bwMode="auto">
          <a:xfrm>
            <a:off x="6477000" y="3810000"/>
            <a:ext cx="685800" cy="28956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57" name="Gerade Verbindung mit Pfeil 14356"/>
          <p:cNvCxnSpPr/>
          <p:nvPr/>
        </p:nvCxnSpPr>
        <p:spPr bwMode="auto">
          <a:xfrm flipH="1" flipV="1">
            <a:off x="5181600" y="2362200"/>
            <a:ext cx="1295400" cy="1447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59" name="Textfeld 14358"/>
          <p:cNvSpPr txBox="1"/>
          <p:nvPr/>
        </p:nvSpPr>
        <p:spPr>
          <a:xfrm>
            <a:off x="7110668" y="3810000"/>
            <a:ext cx="433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Out</a:t>
            </a:r>
            <a:endParaRPr lang="de-DE" dirty="0"/>
          </a:p>
        </p:txBody>
      </p:sp>
      <p:sp>
        <p:nvSpPr>
          <p:cNvPr id="83" name="Ellipse 82"/>
          <p:cNvSpPr/>
          <p:nvPr/>
        </p:nvSpPr>
        <p:spPr bwMode="auto">
          <a:xfrm>
            <a:off x="6436663" y="2362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4" name="Gerade Verbindung 14336"/>
          <p:cNvCxnSpPr/>
          <p:nvPr/>
        </p:nvCxnSpPr>
        <p:spPr bwMode="auto">
          <a:xfrm>
            <a:off x="6741463" y="2514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Gerade Verbindung 124"/>
          <p:cNvCxnSpPr/>
          <p:nvPr/>
        </p:nvCxnSpPr>
        <p:spPr bwMode="auto">
          <a:xfrm>
            <a:off x="6705600" y="6096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" name="Gerade Verbindung 125"/>
          <p:cNvCxnSpPr/>
          <p:nvPr/>
        </p:nvCxnSpPr>
        <p:spPr bwMode="auto">
          <a:xfrm flipH="1">
            <a:off x="6553200" y="6553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Textfeld 13"/>
          <p:cNvSpPr txBox="1"/>
          <p:nvPr/>
        </p:nvSpPr>
        <p:spPr>
          <a:xfrm>
            <a:off x="7696200" y="45720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</a:t>
            </a:r>
            <a:endParaRPr lang="de-DE" dirty="0"/>
          </a:p>
        </p:txBody>
      </p:sp>
      <p:sp>
        <p:nvSpPr>
          <p:cNvPr id="90" name="Textfeld 89"/>
          <p:cNvSpPr txBox="1"/>
          <p:nvPr/>
        </p:nvSpPr>
        <p:spPr>
          <a:xfrm>
            <a:off x="7705016" y="12954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sp>
        <p:nvSpPr>
          <p:cNvPr id="91" name="Textfeld 90"/>
          <p:cNvSpPr txBox="1"/>
          <p:nvPr/>
        </p:nvSpPr>
        <p:spPr>
          <a:xfrm>
            <a:off x="6705600" y="63246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21755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PMOS </a:t>
            </a:r>
            <a:r>
              <a:rPr lang="de-DE" dirty="0"/>
              <a:t>Teil: erzeugt logische </a:t>
            </a:r>
            <a:r>
              <a:rPr lang="de-DE" dirty="0" smtClean="0"/>
              <a:t>1 </a:t>
            </a:r>
            <a:r>
              <a:rPr lang="de-DE" dirty="0"/>
              <a:t>am Ausgang für eine Kombination von </a:t>
            </a:r>
            <a:r>
              <a:rPr lang="de-DE" dirty="0" smtClean="0"/>
              <a:t>negativen Eingängen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11</a:t>
            </a:fld>
            <a:endParaRPr lang="de-DE" altLang="de-DE"/>
          </a:p>
        </p:txBody>
      </p:sp>
      <p:grpSp>
        <p:nvGrpSpPr>
          <p:cNvPr id="5" name="Gruppieren 4"/>
          <p:cNvGrpSpPr/>
          <p:nvPr/>
        </p:nvGrpSpPr>
        <p:grpSpPr>
          <a:xfrm>
            <a:off x="4607863" y="1981200"/>
            <a:ext cx="571500" cy="457200"/>
            <a:chOff x="1295400" y="4495800"/>
            <a:chExt cx="1143000" cy="914400"/>
          </a:xfrm>
        </p:grpSpPr>
        <p:cxnSp>
          <p:nvCxnSpPr>
            <p:cNvPr id="9" name="Gerade Verbindung 8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" name="Gerade Verbindung 9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" name="Bogen 10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" name="Gerade Verbindung 12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4" name="Gruppieren 3"/>
          <p:cNvGrpSpPr/>
          <p:nvPr/>
        </p:nvGrpSpPr>
        <p:grpSpPr>
          <a:xfrm>
            <a:off x="5217463" y="1642533"/>
            <a:ext cx="1295400" cy="1786467"/>
            <a:chOff x="2743200" y="4648200"/>
            <a:chExt cx="1371600" cy="1981200"/>
          </a:xfrm>
        </p:grpSpPr>
        <p:sp>
          <p:nvSpPr>
            <p:cNvPr id="15" name="Bogen 14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6" name="Bogen 15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7" name="Gerade Verbindung 16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" name="Gerade Verbindung 17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9" name="Bogen 18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1" name="Gerade Verbindung 20"/>
          <p:cNvCxnSpPr/>
          <p:nvPr/>
        </p:nvCxnSpPr>
        <p:spPr bwMode="auto">
          <a:xfrm>
            <a:off x="5217463" y="2209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6" name="Gruppieren 25"/>
          <p:cNvGrpSpPr/>
          <p:nvPr/>
        </p:nvGrpSpPr>
        <p:grpSpPr>
          <a:xfrm>
            <a:off x="4607863" y="2667000"/>
            <a:ext cx="571500" cy="457200"/>
            <a:chOff x="1295400" y="4495800"/>
            <a:chExt cx="1143000" cy="914400"/>
          </a:xfrm>
        </p:grpSpPr>
        <p:cxnSp>
          <p:nvCxnSpPr>
            <p:cNvPr id="27" name="Gerade Verbindung 2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Gerade Verbindung 2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9" name="Bogen 2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0" name="Gerade Verbindung 2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31" name="Gerade Verbindung 30"/>
          <p:cNvCxnSpPr/>
          <p:nvPr/>
        </p:nvCxnSpPr>
        <p:spPr bwMode="auto">
          <a:xfrm>
            <a:off x="5217463" y="2895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2" name="Gruppieren 31"/>
          <p:cNvGrpSpPr/>
          <p:nvPr/>
        </p:nvGrpSpPr>
        <p:grpSpPr>
          <a:xfrm>
            <a:off x="3617263" y="2590800"/>
            <a:ext cx="758646" cy="1046238"/>
            <a:chOff x="2743200" y="4648200"/>
            <a:chExt cx="1371600" cy="1981200"/>
          </a:xfrm>
        </p:grpSpPr>
        <p:sp>
          <p:nvSpPr>
            <p:cNvPr id="33" name="Bogen 32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4" name="Bogen 33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5" name="Gerade Verbindung 34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6" name="Gerade Verbindung 35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7" name="Bogen 36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4" name="Gerade Verbindung 23"/>
          <p:cNvCxnSpPr/>
          <p:nvPr/>
        </p:nvCxnSpPr>
        <p:spPr bwMode="auto">
          <a:xfrm>
            <a:off x="4150663" y="2057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4150663" y="2362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40"/>
          <p:cNvCxnSpPr/>
          <p:nvPr/>
        </p:nvCxnSpPr>
        <p:spPr bwMode="auto">
          <a:xfrm>
            <a:off x="4150663" y="2743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3312463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>
            <a:off x="3312463" y="3200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Ellipse 45"/>
          <p:cNvSpPr/>
          <p:nvPr/>
        </p:nvSpPr>
        <p:spPr bwMode="auto">
          <a:xfrm>
            <a:off x="6436663" y="2362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7" name="Gerade Verbindung 14336"/>
          <p:cNvCxnSpPr/>
          <p:nvPr/>
        </p:nvCxnSpPr>
        <p:spPr bwMode="auto">
          <a:xfrm>
            <a:off x="6741463" y="2514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>
            <a:off x="4379263" y="3124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4" name="Textfeld 93"/>
          <p:cNvSpPr txBox="1"/>
          <p:nvPr/>
        </p:nvSpPr>
        <p:spPr>
          <a:xfrm>
            <a:off x="4150663" y="1828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4150663" y="2133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6" name="Textfeld 95"/>
          <p:cNvSpPr txBox="1"/>
          <p:nvPr/>
        </p:nvSpPr>
        <p:spPr>
          <a:xfrm>
            <a:off x="4087345" y="25146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97" name="Textfeld 96"/>
          <p:cNvSpPr txBox="1"/>
          <p:nvPr/>
        </p:nvSpPr>
        <p:spPr>
          <a:xfrm>
            <a:off x="3375782" y="26670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98" name="Textfeld 97"/>
          <p:cNvSpPr txBox="1"/>
          <p:nvPr/>
        </p:nvSpPr>
        <p:spPr>
          <a:xfrm>
            <a:off x="3388663" y="29718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4344" name="Abgerundetes Rechteck 14343"/>
          <p:cNvSpPr/>
          <p:nvPr/>
        </p:nvSpPr>
        <p:spPr bwMode="auto">
          <a:xfrm>
            <a:off x="3007663" y="1600200"/>
            <a:ext cx="3810000" cy="2057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45" name="Textfeld 14344"/>
          <p:cNvSpPr txBox="1"/>
          <p:nvPr/>
        </p:nvSpPr>
        <p:spPr>
          <a:xfrm>
            <a:off x="3617263" y="1295400"/>
            <a:ext cx="14670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Gemischtes Gatter</a:t>
            </a:r>
            <a:endParaRPr lang="de-DE" dirty="0"/>
          </a:p>
        </p:txBody>
      </p:sp>
      <p:sp>
        <p:nvSpPr>
          <p:cNvPr id="6" name="Rechteck 5"/>
          <p:cNvSpPr/>
          <p:nvPr/>
        </p:nvSpPr>
        <p:spPr bwMode="auto">
          <a:xfrm>
            <a:off x="7543800" y="3352800"/>
            <a:ext cx="762000" cy="685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NMOS</a:t>
            </a:r>
          </a:p>
        </p:txBody>
      </p:sp>
      <p:cxnSp>
        <p:nvCxnSpPr>
          <p:cNvPr id="14" name="Gerade Verbindung 13"/>
          <p:cNvCxnSpPr>
            <a:stCxn id="6" idx="2"/>
          </p:cNvCxnSpPr>
          <p:nvPr/>
        </p:nvCxnSpPr>
        <p:spPr bwMode="auto">
          <a:xfrm>
            <a:off x="7924800" y="4038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 Verbindung 24"/>
          <p:cNvCxnSpPr/>
          <p:nvPr/>
        </p:nvCxnSpPr>
        <p:spPr bwMode="auto">
          <a:xfrm flipH="1">
            <a:off x="7772400" y="4495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0" name="Rechteck 69"/>
          <p:cNvSpPr/>
          <p:nvPr/>
        </p:nvSpPr>
        <p:spPr bwMode="auto">
          <a:xfrm>
            <a:off x="7543800" y="2057400"/>
            <a:ext cx="762000" cy="685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/>
              <a:t>P</a:t>
            </a: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MOS</a:t>
            </a:r>
          </a:p>
        </p:txBody>
      </p:sp>
      <p:cxnSp>
        <p:nvCxnSpPr>
          <p:cNvPr id="14343" name="Gerade Verbindung 14342"/>
          <p:cNvCxnSpPr>
            <a:stCxn id="70" idx="2"/>
            <a:endCxn id="6" idx="0"/>
          </p:cNvCxnSpPr>
          <p:nvPr/>
        </p:nvCxnSpPr>
        <p:spPr bwMode="auto">
          <a:xfrm>
            <a:off x="7924800" y="2743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>
            <a:off x="7924800" y="16002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 flipH="1">
            <a:off x="7772400" y="1600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7" name="Gerade Verbindung 14346"/>
          <p:cNvCxnSpPr/>
          <p:nvPr/>
        </p:nvCxnSpPr>
        <p:spPr bwMode="auto">
          <a:xfrm>
            <a:off x="7924800" y="3048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mit Pfeil 7"/>
          <p:cNvCxnSpPr/>
          <p:nvPr/>
        </p:nvCxnSpPr>
        <p:spPr bwMode="auto">
          <a:xfrm>
            <a:off x="3048000" y="2895600"/>
            <a:ext cx="381000" cy="685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Gerade Verbindung mit Pfeil 53"/>
          <p:cNvCxnSpPr/>
          <p:nvPr/>
        </p:nvCxnSpPr>
        <p:spPr bwMode="auto">
          <a:xfrm>
            <a:off x="3048000" y="2667000"/>
            <a:ext cx="381000" cy="685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Gerade Verbindung mit Pfeil 54"/>
          <p:cNvCxnSpPr/>
          <p:nvPr/>
        </p:nvCxnSpPr>
        <p:spPr bwMode="auto">
          <a:xfrm flipV="1">
            <a:off x="6705600" y="2133600"/>
            <a:ext cx="381000" cy="762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567918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PMOS: Kombination vom Schalter und Inverter am Eingang</a:t>
            </a:r>
          </a:p>
          <a:p>
            <a:r>
              <a:rPr lang="de-DE" dirty="0" smtClean="0"/>
              <a:t>Es ist einfacher PMOS Teil eines Logikgatters herzuleiten wenn die Eingangssignale vor dem Gatter negiert werden</a:t>
            </a:r>
          </a:p>
          <a:p>
            <a:r>
              <a:rPr lang="de-DE" dirty="0" smtClean="0"/>
              <a:t>Dafür verwenden wir De </a:t>
            </a:r>
            <a:r>
              <a:rPr lang="de-DE" dirty="0" err="1" smtClean="0"/>
              <a:t>Morgansche</a:t>
            </a:r>
            <a:r>
              <a:rPr lang="de-DE" dirty="0" smtClean="0"/>
              <a:t> Regeln</a:t>
            </a:r>
          </a:p>
          <a:p>
            <a:r>
              <a:rPr lang="de-DE" dirty="0" smtClean="0"/>
              <a:t>Ausgang soll nicht-negiert sein</a:t>
            </a:r>
          </a:p>
          <a:p>
            <a:endParaRPr lang="de-DE" dirty="0" smtClean="0"/>
          </a:p>
          <a:p>
            <a:endParaRPr lang="de-DE" dirty="0" smtClean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12</a:t>
            </a:fld>
            <a:endParaRPr lang="de-DE" altLang="de-DE"/>
          </a:p>
        </p:txBody>
      </p:sp>
      <p:sp>
        <p:nvSpPr>
          <p:cNvPr id="56" name="Ellipse 55"/>
          <p:cNvSpPr/>
          <p:nvPr/>
        </p:nvSpPr>
        <p:spPr bwMode="auto">
          <a:xfrm>
            <a:off x="609600" y="4648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" name="Gerader Verbinder 11"/>
          <p:cNvCxnSpPr/>
          <p:nvPr/>
        </p:nvCxnSpPr>
        <p:spPr bwMode="auto">
          <a:xfrm>
            <a:off x="914400" y="4495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Gerader Verbinder 57"/>
          <p:cNvCxnSpPr/>
          <p:nvPr/>
        </p:nvCxnSpPr>
        <p:spPr bwMode="auto">
          <a:xfrm>
            <a:off x="1066800" y="4495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r Verbinder 58"/>
          <p:cNvCxnSpPr/>
          <p:nvPr/>
        </p:nvCxnSpPr>
        <p:spPr bwMode="auto">
          <a:xfrm>
            <a:off x="1066800" y="4495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Gerader Verbinder 60"/>
          <p:cNvCxnSpPr/>
          <p:nvPr/>
        </p:nvCxnSpPr>
        <p:spPr bwMode="auto">
          <a:xfrm>
            <a:off x="1600200" y="38100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r Verbinder 61"/>
          <p:cNvCxnSpPr/>
          <p:nvPr/>
        </p:nvCxnSpPr>
        <p:spPr bwMode="auto">
          <a:xfrm>
            <a:off x="1600200" y="51816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Gerader Verbinder 62"/>
          <p:cNvCxnSpPr/>
          <p:nvPr/>
        </p:nvCxnSpPr>
        <p:spPr bwMode="auto">
          <a:xfrm>
            <a:off x="1066800" y="5181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6" name="Ellipse 65"/>
          <p:cNvSpPr/>
          <p:nvPr/>
        </p:nvSpPr>
        <p:spPr bwMode="auto">
          <a:xfrm>
            <a:off x="1981200" y="4648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8" name="Gerader Verbinder 67"/>
          <p:cNvCxnSpPr/>
          <p:nvPr/>
        </p:nvCxnSpPr>
        <p:spPr bwMode="auto">
          <a:xfrm flipH="1">
            <a:off x="2133600" y="4495800"/>
            <a:ext cx="38100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r Verbinder 70"/>
          <p:cNvCxnSpPr/>
          <p:nvPr/>
        </p:nvCxnSpPr>
        <p:spPr bwMode="auto">
          <a:xfrm>
            <a:off x="2514600" y="38100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r Verbinder 71"/>
          <p:cNvCxnSpPr/>
          <p:nvPr/>
        </p:nvCxnSpPr>
        <p:spPr bwMode="auto">
          <a:xfrm>
            <a:off x="2514600" y="51816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76" name="Gruppieren 75"/>
          <p:cNvGrpSpPr/>
          <p:nvPr/>
        </p:nvGrpSpPr>
        <p:grpSpPr>
          <a:xfrm>
            <a:off x="3543300" y="4572000"/>
            <a:ext cx="571500" cy="457200"/>
            <a:chOff x="1295400" y="4495800"/>
            <a:chExt cx="1143000" cy="914400"/>
          </a:xfrm>
        </p:grpSpPr>
        <p:cxnSp>
          <p:nvCxnSpPr>
            <p:cNvPr id="77" name="Gerade Verbindung 8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8" name="Gerade Verbindung 9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9" name="Bogen 7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80" name="Gerade Verbindung 12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81" name="Ellipse 80"/>
          <p:cNvSpPr/>
          <p:nvPr/>
        </p:nvSpPr>
        <p:spPr bwMode="auto">
          <a:xfrm>
            <a:off x="3009900" y="4648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2" name="Gerader Verbinder 81"/>
          <p:cNvCxnSpPr/>
          <p:nvPr/>
        </p:nvCxnSpPr>
        <p:spPr bwMode="auto">
          <a:xfrm>
            <a:off x="3771900" y="4876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Gerader Verbinder 82"/>
          <p:cNvCxnSpPr/>
          <p:nvPr/>
        </p:nvCxnSpPr>
        <p:spPr bwMode="auto">
          <a:xfrm flipH="1">
            <a:off x="3619500" y="4648200"/>
            <a:ext cx="1524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Gerader Verbinder 83"/>
          <p:cNvCxnSpPr/>
          <p:nvPr/>
        </p:nvCxnSpPr>
        <p:spPr bwMode="auto">
          <a:xfrm>
            <a:off x="3771900" y="4267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5" name="Gruppieren 84"/>
          <p:cNvGrpSpPr/>
          <p:nvPr/>
        </p:nvGrpSpPr>
        <p:grpSpPr>
          <a:xfrm>
            <a:off x="5486400" y="4267200"/>
            <a:ext cx="571500" cy="457200"/>
            <a:chOff x="1295400" y="4495800"/>
            <a:chExt cx="1143000" cy="914400"/>
          </a:xfrm>
        </p:grpSpPr>
        <p:cxnSp>
          <p:nvCxnSpPr>
            <p:cNvPr id="86" name="Gerade Verbindung 53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7" name="Gerade Verbindung 54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8" name="Bogen 87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89" name="Gerade Verbindung 56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90" name="Gerade Verbindung 63"/>
          <p:cNvCxnSpPr/>
          <p:nvPr/>
        </p:nvCxnSpPr>
        <p:spPr bwMode="auto">
          <a:xfrm>
            <a:off x="7315200" y="4363962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Gerade Verbindung 64"/>
          <p:cNvCxnSpPr/>
          <p:nvPr/>
        </p:nvCxnSpPr>
        <p:spPr bwMode="auto">
          <a:xfrm>
            <a:off x="7315200" y="4592562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2" name="Ellipse 91"/>
          <p:cNvSpPr/>
          <p:nvPr/>
        </p:nvSpPr>
        <p:spPr bwMode="auto">
          <a:xfrm>
            <a:off x="7620000" y="4287762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3" name="Ellipse 92"/>
          <p:cNvSpPr/>
          <p:nvPr/>
        </p:nvSpPr>
        <p:spPr bwMode="auto">
          <a:xfrm>
            <a:off x="7620000" y="4516362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9" name="Ellipse 98"/>
          <p:cNvSpPr/>
          <p:nvPr/>
        </p:nvSpPr>
        <p:spPr bwMode="auto">
          <a:xfrm>
            <a:off x="8382000" y="4440162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0" name="Gerade Verbindung 70"/>
          <p:cNvCxnSpPr/>
          <p:nvPr/>
        </p:nvCxnSpPr>
        <p:spPr bwMode="auto">
          <a:xfrm>
            <a:off x="6096000" y="4495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 Verbindung 71"/>
          <p:cNvCxnSpPr/>
          <p:nvPr/>
        </p:nvCxnSpPr>
        <p:spPr bwMode="auto">
          <a:xfrm>
            <a:off x="5029200" y="4572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Gerade Verbindung 74"/>
          <p:cNvCxnSpPr/>
          <p:nvPr/>
        </p:nvCxnSpPr>
        <p:spPr bwMode="auto">
          <a:xfrm>
            <a:off x="5029200" y="4419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Gerade Verbindung mit Pfeil 102"/>
          <p:cNvCxnSpPr/>
          <p:nvPr/>
        </p:nvCxnSpPr>
        <p:spPr bwMode="auto">
          <a:xfrm>
            <a:off x="6705600" y="4495800"/>
            <a:ext cx="457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04" name="Gruppieren 103"/>
          <p:cNvGrpSpPr/>
          <p:nvPr/>
        </p:nvGrpSpPr>
        <p:grpSpPr>
          <a:xfrm>
            <a:off x="7772400" y="5181600"/>
            <a:ext cx="571500" cy="457200"/>
            <a:chOff x="1295400" y="4495800"/>
            <a:chExt cx="1143000" cy="914400"/>
          </a:xfrm>
        </p:grpSpPr>
        <p:cxnSp>
          <p:nvCxnSpPr>
            <p:cNvPr id="105" name="Gerade Verbindung 7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6" name="Gerade Verbindung 7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7" name="Bogen 106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08" name="Gerade Verbindung 7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09" name="Gruppieren 108"/>
          <p:cNvGrpSpPr/>
          <p:nvPr/>
        </p:nvGrpSpPr>
        <p:grpSpPr>
          <a:xfrm>
            <a:off x="5334000" y="4876800"/>
            <a:ext cx="758646" cy="1046238"/>
            <a:chOff x="2743200" y="4648200"/>
            <a:chExt cx="1371600" cy="1981200"/>
          </a:xfrm>
        </p:grpSpPr>
        <p:sp>
          <p:nvSpPr>
            <p:cNvPr id="110" name="Bogen 109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11" name="Bogen 110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12" name="Gerade Verbindung 83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3" name="Gerade Verbindung 84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4" name="Bogen 113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115" name="Gerade Verbindung 86"/>
          <p:cNvCxnSpPr/>
          <p:nvPr/>
        </p:nvCxnSpPr>
        <p:spPr bwMode="auto">
          <a:xfrm>
            <a:off x="7315200" y="5278362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Gerade Verbindung 87"/>
          <p:cNvCxnSpPr/>
          <p:nvPr/>
        </p:nvCxnSpPr>
        <p:spPr bwMode="auto">
          <a:xfrm>
            <a:off x="7315200" y="5506962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7" name="Ellipse 116"/>
          <p:cNvSpPr/>
          <p:nvPr/>
        </p:nvSpPr>
        <p:spPr bwMode="auto">
          <a:xfrm>
            <a:off x="7620000" y="5202162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8" name="Ellipse 117"/>
          <p:cNvSpPr/>
          <p:nvPr/>
        </p:nvSpPr>
        <p:spPr bwMode="auto">
          <a:xfrm>
            <a:off x="7620000" y="5430762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9" name="Ellipse 118"/>
          <p:cNvSpPr/>
          <p:nvPr/>
        </p:nvSpPr>
        <p:spPr bwMode="auto">
          <a:xfrm>
            <a:off x="8382000" y="5354562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0" name="Gerade Verbindung 91"/>
          <p:cNvCxnSpPr/>
          <p:nvPr/>
        </p:nvCxnSpPr>
        <p:spPr bwMode="auto">
          <a:xfrm>
            <a:off x="6096000" y="5410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92"/>
          <p:cNvCxnSpPr/>
          <p:nvPr/>
        </p:nvCxnSpPr>
        <p:spPr bwMode="auto">
          <a:xfrm>
            <a:off x="5029200" y="5486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98"/>
          <p:cNvCxnSpPr/>
          <p:nvPr/>
        </p:nvCxnSpPr>
        <p:spPr bwMode="auto">
          <a:xfrm>
            <a:off x="5029200" y="5334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Gerade Verbindung mit Pfeil 122"/>
          <p:cNvCxnSpPr/>
          <p:nvPr/>
        </p:nvCxnSpPr>
        <p:spPr bwMode="auto">
          <a:xfrm>
            <a:off x="6705600" y="5410200"/>
            <a:ext cx="457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24" name="Gruppieren 123"/>
          <p:cNvGrpSpPr/>
          <p:nvPr/>
        </p:nvGrpSpPr>
        <p:grpSpPr>
          <a:xfrm>
            <a:off x="7620000" y="3962400"/>
            <a:ext cx="758646" cy="1046238"/>
            <a:chOff x="2743200" y="4648200"/>
            <a:chExt cx="1371600" cy="1981200"/>
          </a:xfrm>
        </p:grpSpPr>
        <p:sp>
          <p:nvSpPr>
            <p:cNvPr id="125" name="Bogen 124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26" name="Bogen 125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27" name="Gerade Verbindung 60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8" name="Gerade Verbindung 61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9" name="Bogen 128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93437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Vorbereitung: alle Eingänge müssen positiv sein, eine Negation am Ausgang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13</a:t>
            </a:fld>
            <a:endParaRPr lang="de-DE" altLang="de-DE"/>
          </a:p>
        </p:txBody>
      </p:sp>
      <p:grpSp>
        <p:nvGrpSpPr>
          <p:cNvPr id="5" name="Gruppieren 4"/>
          <p:cNvGrpSpPr/>
          <p:nvPr/>
        </p:nvGrpSpPr>
        <p:grpSpPr>
          <a:xfrm>
            <a:off x="4607863" y="1981200"/>
            <a:ext cx="571500" cy="457200"/>
            <a:chOff x="1295400" y="4495800"/>
            <a:chExt cx="1143000" cy="914400"/>
          </a:xfrm>
        </p:grpSpPr>
        <p:cxnSp>
          <p:nvCxnSpPr>
            <p:cNvPr id="9" name="Gerade Verbindung 8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" name="Gerade Verbindung 9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" name="Bogen 10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" name="Gerade Verbindung 12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4" name="Gruppieren 3"/>
          <p:cNvGrpSpPr/>
          <p:nvPr/>
        </p:nvGrpSpPr>
        <p:grpSpPr>
          <a:xfrm>
            <a:off x="5217463" y="1642533"/>
            <a:ext cx="1295400" cy="1786467"/>
            <a:chOff x="2743200" y="4648200"/>
            <a:chExt cx="1371600" cy="1981200"/>
          </a:xfrm>
        </p:grpSpPr>
        <p:sp>
          <p:nvSpPr>
            <p:cNvPr id="15" name="Bogen 14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6" name="Bogen 15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7" name="Gerade Verbindung 16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" name="Gerade Verbindung 17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9" name="Bogen 18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1" name="Gerade Verbindung 20"/>
          <p:cNvCxnSpPr/>
          <p:nvPr/>
        </p:nvCxnSpPr>
        <p:spPr bwMode="auto">
          <a:xfrm>
            <a:off x="5217463" y="2209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6" name="Gruppieren 25"/>
          <p:cNvGrpSpPr/>
          <p:nvPr/>
        </p:nvGrpSpPr>
        <p:grpSpPr>
          <a:xfrm>
            <a:off x="4607863" y="2667000"/>
            <a:ext cx="571500" cy="457200"/>
            <a:chOff x="1295400" y="4495800"/>
            <a:chExt cx="1143000" cy="914400"/>
          </a:xfrm>
        </p:grpSpPr>
        <p:cxnSp>
          <p:nvCxnSpPr>
            <p:cNvPr id="27" name="Gerade Verbindung 2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Gerade Verbindung 2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9" name="Bogen 2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0" name="Gerade Verbindung 2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31" name="Gerade Verbindung 30"/>
          <p:cNvCxnSpPr/>
          <p:nvPr/>
        </p:nvCxnSpPr>
        <p:spPr bwMode="auto">
          <a:xfrm>
            <a:off x="5217463" y="2895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2" name="Gruppieren 31"/>
          <p:cNvGrpSpPr/>
          <p:nvPr/>
        </p:nvGrpSpPr>
        <p:grpSpPr>
          <a:xfrm>
            <a:off x="3617263" y="2590800"/>
            <a:ext cx="758646" cy="1046238"/>
            <a:chOff x="2743200" y="4648200"/>
            <a:chExt cx="1371600" cy="1981200"/>
          </a:xfrm>
        </p:grpSpPr>
        <p:sp>
          <p:nvSpPr>
            <p:cNvPr id="33" name="Bogen 32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4" name="Bogen 33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5" name="Gerade Verbindung 34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6" name="Gerade Verbindung 35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7" name="Bogen 36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4" name="Gerade Verbindung 23"/>
          <p:cNvCxnSpPr/>
          <p:nvPr/>
        </p:nvCxnSpPr>
        <p:spPr bwMode="auto">
          <a:xfrm>
            <a:off x="4150663" y="2057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4150663" y="2362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40"/>
          <p:cNvCxnSpPr/>
          <p:nvPr/>
        </p:nvCxnSpPr>
        <p:spPr bwMode="auto">
          <a:xfrm>
            <a:off x="4150663" y="2743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3312463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>
            <a:off x="3312463" y="3200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Ellipse 45"/>
          <p:cNvSpPr/>
          <p:nvPr/>
        </p:nvSpPr>
        <p:spPr bwMode="auto">
          <a:xfrm>
            <a:off x="6436663" y="2362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7" name="Gerade Verbindung 14336"/>
          <p:cNvCxnSpPr/>
          <p:nvPr/>
        </p:nvCxnSpPr>
        <p:spPr bwMode="auto">
          <a:xfrm>
            <a:off x="6741463" y="2514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>
            <a:off x="4379263" y="3124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4" name="Textfeld 93"/>
          <p:cNvSpPr txBox="1"/>
          <p:nvPr/>
        </p:nvSpPr>
        <p:spPr>
          <a:xfrm>
            <a:off x="4150663" y="1828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4150663" y="2133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6" name="Textfeld 95"/>
          <p:cNvSpPr txBox="1"/>
          <p:nvPr/>
        </p:nvSpPr>
        <p:spPr>
          <a:xfrm>
            <a:off x="4087345" y="25146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97" name="Textfeld 96"/>
          <p:cNvSpPr txBox="1"/>
          <p:nvPr/>
        </p:nvSpPr>
        <p:spPr>
          <a:xfrm>
            <a:off x="3375782" y="26670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98" name="Textfeld 97"/>
          <p:cNvSpPr txBox="1"/>
          <p:nvPr/>
        </p:nvSpPr>
        <p:spPr>
          <a:xfrm>
            <a:off x="3388663" y="29718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4344" name="Abgerundetes Rechteck 14343"/>
          <p:cNvSpPr/>
          <p:nvPr/>
        </p:nvSpPr>
        <p:spPr bwMode="auto">
          <a:xfrm>
            <a:off x="3007663" y="1600200"/>
            <a:ext cx="3810000" cy="2057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45" name="Textfeld 14344"/>
          <p:cNvSpPr txBox="1"/>
          <p:nvPr/>
        </p:nvSpPr>
        <p:spPr>
          <a:xfrm>
            <a:off x="3617263" y="1295400"/>
            <a:ext cx="14670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Gemischtes Gatter</a:t>
            </a:r>
            <a:endParaRPr lang="de-DE" dirty="0"/>
          </a:p>
        </p:txBody>
      </p:sp>
      <p:sp>
        <p:nvSpPr>
          <p:cNvPr id="6" name="Rechteck 5"/>
          <p:cNvSpPr/>
          <p:nvPr/>
        </p:nvSpPr>
        <p:spPr bwMode="auto">
          <a:xfrm>
            <a:off x="7543800" y="3352800"/>
            <a:ext cx="762000" cy="685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NMOS</a:t>
            </a:r>
          </a:p>
        </p:txBody>
      </p:sp>
      <p:cxnSp>
        <p:nvCxnSpPr>
          <p:cNvPr id="14" name="Gerade Verbindung 13"/>
          <p:cNvCxnSpPr>
            <a:stCxn id="6" idx="2"/>
          </p:cNvCxnSpPr>
          <p:nvPr/>
        </p:nvCxnSpPr>
        <p:spPr bwMode="auto">
          <a:xfrm>
            <a:off x="7924800" y="4038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 Verbindung 24"/>
          <p:cNvCxnSpPr/>
          <p:nvPr/>
        </p:nvCxnSpPr>
        <p:spPr bwMode="auto">
          <a:xfrm flipH="1">
            <a:off x="7772400" y="4495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0" name="Rechteck 69"/>
          <p:cNvSpPr/>
          <p:nvPr/>
        </p:nvSpPr>
        <p:spPr bwMode="auto">
          <a:xfrm>
            <a:off x="7543800" y="2057400"/>
            <a:ext cx="762000" cy="685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/>
              <a:t>P</a:t>
            </a: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MOS</a:t>
            </a:r>
          </a:p>
        </p:txBody>
      </p:sp>
      <p:cxnSp>
        <p:nvCxnSpPr>
          <p:cNvPr id="14343" name="Gerade Verbindung 14342"/>
          <p:cNvCxnSpPr>
            <a:stCxn id="70" idx="2"/>
            <a:endCxn id="6" idx="0"/>
          </p:cNvCxnSpPr>
          <p:nvPr/>
        </p:nvCxnSpPr>
        <p:spPr bwMode="auto">
          <a:xfrm>
            <a:off x="7924800" y="2743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>
            <a:off x="7924800" y="16002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 flipH="1">
            <a:off x="7772400" y="1600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7" name="Gerade Verbindung 14346"/>
          <p:cNvCxnSpPr/>
          <p:nvPr/>
        </p:nvCxnSpPr>
        <p:spPr bwMode="auto">
          <a:xfrm>
            <a:off x="7924800" y="3048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3" name="Gruppieren 52"/>
          <p:cNvGrpSpPr/>
          <p:nvPr/>
        </p:nvGrpSpPr>
        <p:grpSpPr>
          <a:xfrm>
            <a:off x="1828800" y="4495800"/>
            <a:ext cx="571500" cy="457200"/>
            <a:chOff x="1295400" y="4495800"/>
            <a:chExt cx="1143000" cy="914400"/>
          </a:xfrm>
        </p:grpSpPr>
        <p:cxnSp>
          <p:nvCxnSpPr>
            <p:cNvPr id="54" name="Gerade Verbindung 53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5" name="Gerade Verbindung 54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6" name="Bogen 55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57" name="Gerade Verbindung 56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58" name="Gruppieren 57"/>
          <p:cNvGrpSpPr/>
          <p:nvPr/>
        </p:nvGrpSpPr>
        <p:grpSpPr>
          <a:xfrm>
            <a:off x="3962400" y="4211562"/>
            <a:ext cx="758646" cy="1046238"/>
            <a:chOff x="2743200" y="4648200"/>
            <a:chExt cx="1371600" cy="1981200"/>
          </a:xfrm>
        </p:grpSpPr>
        <p:sp>
          <p:nvSpPr>
            <p:cNvPr id="59" name="Bogen 58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0" name="Bogen 59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1" name="Gerade Verbindung 60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2" name="Gerade Verbindung 61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3" name="Bogen 62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64" name="Gerade Verbindung 63"/>
          <p:cNvCxnSpPr/>
          <p:nvPr/>
        </p:nvCxnSpPr>
        <p:spPr bwMode="auto">
          <a:xfrm>
            <a:off x="3657600" y="4592562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3657600" y="4821162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7" name="Ellipse 66"/>
          <p:cNvSpPr/>
          <p:nvPr/>
        </p:nvSpPr>
        <p:spPr bwMode="auto">
          <a:xfrm>
            <a:off x="3962400" y="4516362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8" name="Ellipse 67"/>
          <p:cNvSpPr/>
          <p:nvPr/>
        </p:nvSpPr>
        <p:spPr bwMode="auto">
          <a:xfrm>
            <a:off x="3962400" y="4744962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9" name="Ellipse 68"/>
          <p:cNvSpPr/>
          <p:nvPr/>
        </p:nvSpPr>
        <p:spPr bwMode="auto">
          <a:xfrm>
            <a:off x="4724400" y="4668762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1" name="Gerade Verbindung 70"/>
          <p:cNvCxnSpPr/>
          <p:nvPr/>
        </p:nvCxnSpPr>
        <p:spPr bwMode="auto">
          <a:xfrm>
            <a:off x="2438400" y="4724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1371600" y="4800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1371600" y="4648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mit Pfeil 7"/>
          <p:cNvCxnSpPr/>
          <p:nvPr/>
        </p:nvCxnSpPr>
        <p:spPr bwMode="auto">
          <a:xfrm>
            <a:off x="3048000" y="4724400"/>
            <a:ext cx="457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76" name="Gruppieren 75"/>
          <p:cNvGrpSpPr/>
          <p:nvPr/>
        </p:nvGrpSpPr>
        <p:grpSpPr>
          <a:xfrm>
            <a:off x="4114800" y="5410200"/>
            <a:ext cx="571500" cy="457200"/>
            <a:chOff x="1295400" y="4495800"/>
            <a:chExt cx="1143000" cy="914400"/>
          </a:xfrm>
        </p:grpSpPr>
        <p:cxnSp>
          <p:nvCxnSpPr>
            <p:cNvPr id="77" name="Gerade Verbindung 7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8" name="Gerade Verbindung 7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9" name="Bogen 7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80" name="Gerade Verbindung 7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81" name="Gruppieren 80"/>
          <p:cNvGrpSpPr/>
          <p:nvPr/>
        </p:nvGrpSpPr>
        <p:grpSpPr>
          <a:xfrm>
            <a:off x="1676400" y="5105400"/>
            <a:ext cx="758646" cy="1046238"/>
            <a:chOff x="2743200" y="4648200"/>
            <a:chExt cx="1371600" cy="1981200"/>
          </a:xfrm>
        </p:grpSpPr>
        <p:sp>
          <p:nvSpPr>
            <p:cNvPr id="82" name="Bogen 81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83" name="Bogen 82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84" name="Gerade Verbindung 83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5" name="Gerade Verbindung 84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6" name="Bogen 85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87" name="Gerade Verbindung 86"/>
          <p:cNvCxnSpPr/>
          <p:nvPr/>
        </p:nvCxnSpPr>
        <p:spPr bwMode="auto">
          <a:xfrm>
            <a:off x="3657600" y="5506962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87"/>
          <p:cNvCxnSpPr/>
          <p:nvPr/>
        </p:nvCxnSpPr>
        <p:spPr bwMode="auto">
          <a:xfrm>
            <a:off x="3657600" y="5735562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9" name="Ellipse 88"/>
          <p:cNvSpPr/>
          <p:nvPr/>
        </p:nvSpPr>
        <p:spPr bwMode="auto">
          <a:xfrm>
            <a:off x="3962400" y="5430762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0" name="Ellipse 89"/>
          <p:cNvSpPr/>
          <p:nvPr/>
        </p:nvSpPr>
        <p:spPr bwMode="auto">
          <a:xfrm>
            <a:off x="3962400" y="5659362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1" name="Ellipse 90"/>
          <p:cNvSpPr/>
          <p:nvPr/>
        </p:nvSpPr>
        <p:spPr bwMode="auto">
          <a:xfrm>
            <a:off x="4724400" y="5583162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2" name="Gerade Verbindung 91"/>
          <p:cNvCxnSpPr/>
          <p:nvPr/>
        </p:nvCxnSpPr>
        <p:spPr bwMode="auto">
          <a:xfrm>
            <a:off x="2438400" y="5638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Gerade Verbindung 92"/>
          <p:cNvCxnSpPr/>
          <p:nvPr/>
        </p:nvCxnSpPr>
        <p:spPr bwMode="auto">
          <a:xfrm>
            <a:off x="1371600" y="5715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 Verbindung 98"/>
          <p:cNvCxnSpPr/>
          <p:nvPr/>
        </p:nvCxnSpPr>
        <p:spPr bwMode="auto">
          <a:xfrm>
            <a:off x="1371600" y="5562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mit Pfeil 99"/>
          <p:cNvCxnSpPr/>
          <p:nvPr/>
        </p:nvCxnSpPr>
        <p:spPr bwMode="auto">
          <a:xfrm>
            <a:off x="3048000" y="5638800"/>
            <a:ext cx="457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mit Pfeil 11"/>
          <p:cNvCxnSpPr/>
          <p:nvPr/>
        </p:nvCxnSpPr>
        <p:spPr bwMode="auto">
          <a:xfrm>
            <a:off x="1143000" y="2743200"/>
            <a:ext cx="1600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Textfeld 21"/>
          <p:cNvSpPr txBox="1"/>
          <p:nvPr/>
        </p:nvSpPr>
        <p:spPr>
          <a:xfrm>
            <a:off x="670758" y="2438400"/>
            <a:ext cx="9444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Erfüllt nicht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02625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Erster Schritt: doppelte Negation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14</a:t>
            </a:fld>
            <a:endParaRPr lang="de-DE" altLang="de-DE"/>
          </a:p>
        </p:txBody>
      </p:sp>
      <p:grpSp>
        <p:nvGrpSpPr>
          <p:cNvPr id="5" name="Gruppieren 4"/>
          <p:cNvGrpSpPr/>
          <p:nvPr/>
        </p:nvGrpSpPr>
        <p:grpSpPr>
          <a:xfrm>
            <a:off x="4607863" y="1981200"/>
            <a:ext cx="571500" cy="457200"/>
            <a:chOff x="1295400" y="4495800"/>
            <a:chExt cx="1143000" cy="914400"/>
          </a:xfrm>
        </p:grpSpPr>
        <p:cxnSp>
          <p:nvCxnSpPr>
            <p:cNvPr id="9" name="Gerade Verbindung 8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" name="Gerade Verbindung 9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" name="Bogen 10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" name="Gerade Verbindung 12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4" name="Gruppieren 3"/>
          <p:cNvGrpSpPr/>
          <p:nvPr/>
        </p:nvGrpSpPr>
        <p:grpSpPr>
          <a:xfrm>
            <a:off x="5217463" y="1642533"/>
            <a:ext cx="1295400" cy="1786467"/>
            <a:chOff x="2743200" y="4648200"/>
            <a:chExt cx="1371600" cy="1981200"/>
          </a:xfrm>
        </p:grpSpPr>
        <p:sp>
          <p:nvSpPr>
            <p:cNvPr id="15" name="Bogen 14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6" name="Bogen 15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7" name="Gerade Verbindung 16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" name="Gerade Verbindung 17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9" name="Bogen 18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1" name="Gerade Verbindung 20"/>
          <p:cNvCxnSpPr/>
          <p:nvPr/>
        </p:nvCxnSpPr>
        <p:spPr bwMode="auto">
          <a:xfrm>
            <a:off x="5217463" y="2209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6" name="Gruppieren 25"/>
          <p:cNvGrpSpPr/>
          <p:nvPr/>
        </p:nvGrpSpPr>
        <p:grpSpPr>
          <a:xfrm>
            <a:off x="4607863" y="2667000"/>
            <a:ext cx="571500" cy="457200"/>
            <a:chOff x="1295400" y="4495800"/>
            <a:chExt cx="1143000" cy="914400"/>
          </a:xfrm>
        </p:grpSpPr>
        <p:cxnSp>
          <p:nvCxnSpPr>
            <p:cNvPr id="27" name="Gerade Verbindung 2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Gerade Verbindung 2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9" name="Bogen 2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0" name="Gerade Verbindung 2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31" name="Gerade Verbindung 30"/>
          <p:cNvCxnSpPr/>
          <p:nvPr/>
        </p:nvCxnSpPr>
        <p:spPr bwMode="auto">
          <a:xfrm>
            <a:off x="5217463" y="2895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2" name="Gruppieren 31"/>
          <p:cNvGrpSpPr/>
          <p:nvPr/>
        </p:nvGrpSpPr>
        <p:grpSpPr>
          <a:xfrm>
            <a:off x="3617263" y="2590800"/>
            <a:ext cx="758646" cy="1046238"/>
            <a:chOff x="2743200" y="4648200"/>
            <a:chExt cx="1371600" cy="1981200"/>
          </a:xfrm>
        </p:grpSpPr>
        <p:sp>
          <p:nvSpPr>
            <p:cNvPr id="33" name="Bogen 32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4" name="Bogen 33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5" name="Gerade Verbindung 34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6" name="Gerade Verbindung 35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7" name="Bogen 36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4" name="Gerade Verbindung 23"/>
          <p:cNvCxnSpPr/>
          <p:nvPr/>
        </p:nvCxnSpPr>
        <p:spPr bwMode="auto">
          <a:xfrm>
            <a:off x="4150663" y="2057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4150663" y="2362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40"/>
          <p:cNvCxnSpPr/>
          <p:nvPr/>
        </p:nvCxnSpPr>
        <p:spPr bwMode="auto">
          <a:xfrm>
            <a:off x="4150663" y="2743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3312463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>
            <a:off x="3312463" y="3200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Ellipse 45"/>
          <p:cNvSpPr/>
          <p:nvPr/>
        </p:nvSpPr>
        <p:spPr bwMode="auto">
          <a:xfrm>
            <a:off x="6436663" y="2362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7" name="Gerade Verbindung 14336"/>
          <p:cNvCxnSpPr/>
          <p:nvPr/>
        </p:nvCxnSpPr>
        <p:spPr bwMode="auto">
          <a:xfrm>
            <a:off x="6741463" y="2514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>
            <a:off x="4379263" y="3124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4" name="Textfeld 93"/>
          <p:cNvSpPr txBox="1"/>
          <p:nvPr/>
        </p:nvSpPr>
        <p:spPr>
          <a:xfrm>
            <a:off x="3975282" y="18288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3975282" y="21336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6" name="Textfeld 95"/>
          <p:cNvSpPr txBox="1"/>
          <p:nvPr/>
        </p:nvSpPr>
        <p:spPr>
          <a:xfrm>
            <a:off x="3911963" y="25146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97" name="Textfeld 96"/>
          <p:cNvSpPr txBox="1"/>
          <p:nvPr/>
        </p:nvSpPr>
        <p:spPr>
          <a:xfrm>
            <a:off x="3200400" y="26670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98" name="Textfeld 97"/>
          <p:cNvSpPr txBox="1"/>
          <p:nvPr/>
        </p:nvSpPr>
        <p:spPr>
          <a:xfrm>
            <a:off x="3213281" y="29718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4344" name="Abgerundetes Rechteck 14343"/>
          <p:cNvSpPr/>
          <p:nvPr/>
        </p:nvSpPr>
        <p:spPr bwMode="auto">
          <a:xfrm>
            <a:off x="3007663" y="1600200"/>
            <a:ext cx="3810000" cy="2057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45" name="Textfeld 14344"/>
          <p:cNvSpPr txBox="1"/>
          <p:nvPr/>
        </p:nvSpPr>
        <p:spPr>
          <a:xfrm>
            <a:off x="3617263" y="1295400"/>
            <a:ext cx="14670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Gemischtes Gatter</a:t>
            </a:r>
            <a:endParaRPr lang="de-DE" dirty="0"/>
          </a:p>
        </p:txBody>
      </p:sp>
      <p:sp>
        <p:nvSpPr>
          <p:cNvPr id="6" name="Rechteck 5"/>
          <p:cNvSpPr/>
          <p:nvPr/>
        </p:nvSpPr>
        <p:spPr bwMode="auto">
          <a:xfrm>
            <a:off x="7543800" y="3352800"/>
            <a:ext cx="762000" cy="685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NMOS</a:t>
            </a:r>
          </a:p>
        </p:txBody>
      </p:sp>
      <p:cxnSp>
        <p:nvCxnSpPr>
          <p:cNvPr id="14" name="Gerade Verbindung 13"/>
          <p:cNvCxnSpPr>
            <a:stCxn id="6" idx="2"/>
          </p:cNvCxnSpPr>
          <p:nvPr/>
        </p:nvCxnSpPr>
        <p:spPr bwMode="auto">
          <a:xfrm>
            <a:off x="7924800" y="4038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 Verbindung 24"/>
          <p:cNvCxnSpPr/>
          <p:nvPr/>
        </p:nvCxnSpPr>
        <p:spPr bwMode="auto">
          <a:xfrm flipH="1">
            <a:off x="7772400" y="4495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0" name="Rechteck 69"/>
          <p:cNvSpPr/>
          <p:nvPr/>
        </p:nvSpPr>
        <p:spPr bwMode="auto">
          <a:xfrm>
            <a:off x="7543800" y="2057400"/>
            <a:ext cx="762000" cy="685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/>
              <a:t>P</a:t>
            </a: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MOS</a:t>
            </a:r>
          </a:p>
        </p:txBody>
      </p:sp>
      <p:cxnSp>
        <p:nvCxnSpPr>
          <p:cNvPr id="14343" name="Gerade Verbindung 14342"/>
          <p:cNvCxnSpPr>
            <a:stCxn id="70" idx="2"/>
            <a:endCxn id="6" idx="0"/>
          </p:cNvCxnSpPr>
          <p:nvPr/>
        </p:nvCxnSpPr>
        <p:spPr bwMode="auto">
          <a:xfrm>
            <a:off x="7924800" y="2743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>
            <a:off x="7924800" y="16002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 flipH="1">
            <a:off x="7772400" y="1600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7" name="Gerade Verbindung 14346"/>
          <p:cNvCxnSpPr/>
          <p:nvPr/>
        </p:nvCxnSpPr>
        <p:spPr bwMode="auto">
          <a:xfrm>
            <a:off x="7924800" y="3048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3" name="Gruppieren 52"/>
          <p:cNvGrpSpPr/>
          <p:nvPr/>
        </p:nvGrpSpPr>
        <p:grpSpPr>
          <a:xfrm>
            <a:off x="1828800" y="4495800"/>
            <a:ext cx="571500" cy="457200"/>
            <a:chOff x="1295400" y="4495800"/>
            <a:chExt cx="1143000" cy="914400"/>
          </a:xfrm>
        </p:grpSpPr>
        <p:cxnSp>
          <p:nvCxnSpPr>
            <p:cNvPr id="54" name="Gerade Verbindung 53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5" name="Gerade Verbindung 54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6" name="Bogen 55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57" name="Gerade Verbindung 56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58" name="Gruppieren 57"/>
          <p:cNvGrpSpPr/>
          <p:nvPr/>
        </p:nvGrpSpPr>
        <p:grpSpPr>
          <a:xfrm>
            <a:off x="3962400" y="4211562"/>
            <a:ext cx="758646" cy="1046238"/>
            <a:chOff x="2743200" y="4648200"/>
            <a:chExt cx="1371600" cy="1981200"/>
          </a:xfrm>
        </p:grpSpPr>
        <p:sp>
          <p:nvSpPr>
            <p:cNvPr id="59" name="Bogen 58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0" name="Bogen 59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1" name="Gerade Verbindung 60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2" name="Gerade Verbindung 61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3" name="Bogen 62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64" name="Gerade Verbindung 63"/>
          <p:cNvCxnSpPr/>
          <p:nvPr/>
        </p:nvCxnSpPr>
        <p:spPr bwMode="auto">
          <a:xfrm>
            <a:off x="3657600" y="4592562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3657600" y="4821162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7" name="Ellipse 66"/>
          <p:cNvSpPr/>
          <p:nvPr/>
        </p:nvSpPr>
        <p:spPr bwMode="auto">
          <a:xfrm>
            <a:off x="3962400" y="4516362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8" name="Ellipse 67"/>
          <p:cNvSpPr/>
          <p:nvPr/>
        </p:nvSpPr>
        <p:spPr bwMode="auto">
          <a:xfrm>
            <a:off x="3962400" y="4744962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9" name="Ellipse 68"/>
          <p:cNvSpPr/>
          <p:nvPr/>
        </p:nvSpPr>
        <p:spPr bwMode="auto">
          <a:xfrm>
            <a:off x="4724400" y="4668762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1" name="Gerade Verbindung 70"/>
          <p:cNvCxnSpPr/>
          <p:nvPr/>
        </p:nvCxnSpPr>
        <p:spPr bwMode="auto">
          <a:xfrm>
            <a:off x="2438400" y="4724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1371600" y="4800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1371600" y="4648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mit Pfeil 7"/>
          <p:cNvCxnSpPr/>
          <p:nvPr/>
        </p:nvCxnSpPr>
        <p:spPr bwMode="auto">
          <a:xfrm>
            <a:off x="3048000" y="4724400"/>
            <a:ext cx="457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76" name="Gruppieren 75"/>
          <p:cNvGrpSpPr/>
          <p:nvPr/>
        </p:nvGrpSpPr>
        <p:grpSpPr>
          <a:xfrm>
            <a:off x="4114800" y="5410200"/>
            <a:ext cx="571500" cy="457200"/>
            <a:chOff x="1295400" y="4495800"/>
            <a:chExt cx="1143000" cy="914400"/>
          </a:xfrm>
        </p:grpSpPr>
        <p:cxnSp>
          <p:nvCxnSpPr>
            <p:cNvPr id="77" name="Gerade Verbindung 7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8" name="Gerade Verbindung 7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9" name="Bogen 7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80" name="Gerade Verbindung 7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81" name="Gruppieren 80"/>
          <p:cNvGrpSpPr/>
          <p:nvPr/>
        </p:nvGrpSpPr>
        <p:grpSpPr>
          <a:xfrm>
            <a:off x="1676400" y="5105400"/>
            <a:ext cx="758646" cy="1046238"/>
            <a:chOff x="2743200" y="4648200"/>
            <a:chExt cx="1371600" cy="1981200"/>
          </a:xfrm>
        </p:grpSpPr>
        <p:sp>
          <p:nvSpPr>
            <p:cNvPr id="82" name="Bogen 81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83" name="Bogen 82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84" name="Gerade Verbindung 83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5" name="Gerade Verbindung 84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6" name="Bogen 85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87" name="Gerade Verbindung 86"/>
          <p:cNvCxnSpPr/>
          <p:nvPr/>
        </p:nvCxnSpPr>
        <p:spPr bwMode="auto">
          <a:xfrm>
            <a:off x="3657600" y="5506962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87"/>
          <p:cNvCxnSpPr/>
          <p:nvPr/>
        </p:nvCxnSpPr>
        <p:spPr bwMode="auto">
          <a:xfrm>
            <a:off x="3657600" y="5735562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9" name="Ellipse 88"/>
          <p:cNvSpPr/>
          <p:nvPr/>
        </p:nvSpPr>
        <p:spPr bwMode="auto">
          <a:xfrm>
            <a:off x="3962400" y="5430762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0" name="Ellipse 89"/>
          <p:cNvSpPr/>
          <p:nvPr/>
        </p:nvSpPr>
        <p:spPr bwMode="auto">
          <a:xfrm>
            <a:off x="3962400" y="5659362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1" name="Ellipse 90"/>
          <p:cNvSpPr/>
          <p:nvPr/>
        </p:nvSpPr>
        <p:spPr bwMode="auto">
          <a:xfrm>
            <a:off x="4724400" y="5583162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2" name="Gerade Verbindung 91"/>
          <p:cNvCxnSpPr/>
          <p:nvPr/>
        </p:nvCxnSpPr>
        <p:spPr bwMode="auto">
          <a:xfrm>
            <a:off x="2438400" y="5638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Gerade Verbindung 92"/>
          <p:cNvCxnSpPr/>
          <p:nvPr/>
        </p:nvCxnSpPr>
        <p:spPr bwMode="auto">
          <a:xfrm>
            <a:off x="1371600" y="5715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 Verbindung 98"/>
          <p:cNvCxnSpPr/>
          <p:nvPr/>
        </p:nvCxnSpPr>
        <p:spPr bwMode="auto">
          <a:xfrm>
            <a:off x="1371600" y="5562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mit Pfeil 99"/>
          <p:cNvCxnSpPr/>
          <p:nvPr/>
        </p:nvCxnSpPr>
        <p:spPr bwMode="auto">
          <a:xfrm>
            <a:off x="3048000" y="5638800"/>
            <a:ext cx="457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1" name="Ellipse 100"/>
          <p:cNvSpPr/>
          <p:nvPr/>
        </p:nvSpPr>
        <p:spPr bwMode="auto">
          <a:xfrm>
            <a:off x="4419600" y="19812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2" name="Ellipse 101"/>
          <p:cNvSpPr/>
          <p:nvPr/>
        </p:nvSpPr>
        <p:spPr bwMode="auto">
          <a:xfrm>
            <a:off x="4419600" y="22860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3" name="Ellipse 102"/>
          <p:cNvSpPr/>
          <p:nvPr/>
        </p:nvSpPr>
        <p:spPr bwMode="auto">
          <a:xfrm>
            <a:off x="4419600" y="26670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4" name="Ellipse 103"/>
          <p:cNvSpPr/>
          <p:nvPr/>
        </p:nvSpPr>
        <p:spPr bwMode="auto">
          <a:xfrm>
            <a:off x="3581400" y="2895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5" name="Ellipse 104"/>
          <p:cNvSpPr/>
          <p:nvPr/>
        </p:nvSpPr>
        <p:spPr bwMode="auto">
          <a:xfrm>
            <a:off x="3581400" y="31242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6" name="Ellipse 105"/>
          <p:cNvSpPr/>
          <p:nvPr/>
        </p:nvSpPr>
        <p:spPr bwMode="auto">
          <a:xfrm>
            <a:off x="5181600" y="2133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7" name="Ellipse 106"/>
          <p:cNvSpPr/>
          <p:nvPr/>
        </p:nvSpPr>
        <p:spPr bwMode="auto">
          <a:xfrm>
            <a:off x="5410200" y="2133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8" name="Ellipse 107"/>
          <p:cNvSpPr/>
          <p:nvPr/>
        </p:nvSpPr>
        <p:spPr bwMode="auto">
          <a:xfrm>
            <a:off x="5181600" y="28194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9" name="Ellipse 108"/>
          <p:cNvSpPr/>
          <p:nvPr/>
        </p:nvSpPr>
        <p:spPr bwMode="auto">
          <a:xfrm>
            <a:off x="5410200" y="28194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0" name="Ellipse 109"/>
          <p:cNvSpPr/>
          <p:nvPr/>
        </p:nvSpPr>
        <p:spPr bwMode="auto">
          <a:xfrm>
            <a:off x="4343400" y="30480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1" name="Ellipse 110"/>
          <p:cNvSpPr/>
          <p:nvPr/>
        </p:nvSpPr>
        <p:spPr bwMode="auto">
          <a:xfrm>
            <a:off x="4495800" y="30480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2" name="Ellipse 111"/>
          <p:cNvSpPr/>
          <p:nvPr/>
        </p:nvSpPr>
        <p:spPr bwMode="auto">
          <a:xfrm>
            <a:off x="4267200" y="19812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3" name="Ellipse 112"/>
          <p:cNvSpPr/>
          <p:nvPr/>
        </p:nvSpPr>
        <p:spPr bwMode="auto">
          <a:xfrm>
            <a:off x="4267200" y="22860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4" name="Ellipse 113"/>
          <p:cNvSpPr/>
          <p:nvPr/>
        </p:nvSpPr>
        <p:spPr bwMode="auto">
          <a:xfrm>
            <a:off x="4267200" y="26670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5" name="Ellipse 114"/>
          <p:cNvSpPr/>
          <p:nvPr/>
        </p:nvSpPr>
        <p:spPr bwMode="auto">
          <a:xfrm>
            <a:off x="3429000" y="2895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6" name="Ellipse 115"/>
          <p:cNvSpPr/>
          <p:nvPr/>
        </p:nvSpPr>
        <p:spPr bwMode="auto">
          <a:xfrm>
            <a:off x="3429000" y="31242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5291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Zweiter </a:t>
            </a:r>
            <a:r>
              <a:rPr lang="de-DE" dirty="0"/>
              <a:t>Schritt: </a:t>
            </a:r>
            <a:r>
              <a:rPr lang="de-DE" dirty="0" smtClean="0"/>
              <a:t>De </a:t>
            </a:r>
            <a:r>
              <a:rPr lang="de-DE" dirty="0" err="1" smtClean="0"/>
              <a:t>Morgansche</a:t>
            </a:r>
            <a:r>
              <a:rPr lang="de-DE" dirty="0" smtClean="0"/>
              <a:t> </a:t>
            </a:r>
            <a:r>
              <a:rPr lang="de-DE" dirty="0" err="1" smtClean="0"/>
              <a:t>Relegn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15</a:t>
            </a:fld>
            <a:endParaRPr lang="de-DE" altLang="de-DE"/>
          </a:p>
        </p:txBody>
      </p:sp>
      <p:sp>
        <p:nvSpPr>
          <p:cNvPr id="14345" name="Textfeld 14344"/>
          <p:cNvSpPr txBox="1"/>
          <p:nvPr/>
        </p:nvSpPr>
        <p:spPr>
          <a:xfrm>
            <a:off x="3617263" y="1295400"/>
            <a:ext cx="14670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Gemischtes Gatter</a:t>
            </a:r>
            <a:endParaRPr lang="de-DE" dirty="0"/>
          </a:p>
        </p:txBody>
      </p:sp>
      <p:grpSp>
        <p:nvGrpSpPr>
          <p:cNvPr id="53" name="Gruppieren 52"/>
          <p:cNvGrpSpPr/>
          <p:nvPr/>
        </p:nvGrpSpPr>
        <p:grpSpPr>
          <a:xfrm>
            <a:off x="1828800" y="4495800"/>
            <a:ext cx="571500" cy="457200"/>
            <a:chOff x="1295400" y="4495800"/>
            <a:chExt cx="1143000" cy="914400"/>
          </a:xfrm>
        </p:grpSpPr>
        <p:cxnSp>
          <p:nvCxnSpPr>
            <p:cNvPr id="54" name="Gerade Verbindung 53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5" name="Gerade Verbindung 54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6" name="Bogen 55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57" name="Gerade Verbindung 56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58" name="Gruppieren 57"/>
          <p:cNvGrpSpPr/>
          <p:nvPr/>
        </p:nvGrpSpPr>
        <p:grpSpPr>
          <a:xfrm>
            <a:off x="3962400" y="4211562"/>
            <a:ext cx="758646" cy="1046238"/>
            <a:chOff x="2743200" y="4648200"/>
            <a:chExt cx="1371600" cy="1981200"/>
          </a:xfrm>
        </p:grpSpPr>
        <p:sp>
          <p:nvSpPr>
            <p:cNvPr id="59" name="Bogen 58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0" name="Bogen 59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1" name="Gerade Verbindung 60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2" name="Gerade Verbindung 61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3" name="Bogen 62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64" name="Gerade Verbindung 63"/>
          <p:cNvCxnSpPr/>
          <p:nvPr/>
        </p:nvCxnSpPr>
        <p:spPr bwMode="auto">
          <a:xfrm>
            <a:off x="3657600" y="4592562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3657600" y="4821162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7" name="Ellipse 66"/>
          <p:cNvSpPr/>
          <p:nvPr/>
        </p:nvSpPr>
        <p:spPr bwMode="auto">
          <a:xfrm>
            <a:off x="3962400" y="4516362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8" name="Ellipse 67"/>
          <p:cNvSpPr/>
          <p:nvPr/>
        </p:nvSpPr>
        <p:spPr bwMode="auto">
          <a:xfrm>
            <a:off x="3962400" y="4744962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9" name="Ellipse 68"/>
          <p:cNvSpPr/>
          <p:nvPr/>
        </p:nvSpPr>
        <p:spPr bwMode="auto">
          <a:xfrm>
            <a:off x="4724400" y="4668762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1" name="Gerade Verbindung 70"/>
          <p:cNvCxnSpPr/>
          <p:nvPr/>
        </p:nvCxnSpPr>
        <p:spPr bwMode="auto">
          <a:xfrm>
            <a:off x="2438400" y="4724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1371600" y="4800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1371600" y="4648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mit Pfeil 7"/>
          <p:cNvCxnSpPr/>
          <p:nvPr/>
        </p:nvCxnSpPr>
        <p:spPr bwMode="auto">
          <a:xfrm>
            <a:off x="3048000" y="4724400"/>
            <a:ext cx="457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76" name="Gruppieren 75"/>
          <p:cNvGrpSpPr/>
          <p:nvPr/>
        </p:nvGrpSpPr>
        <p:grpSpPr>
          <a:xfrm>
            <a:off x="4114800" y="5410200"/>
            <a:ext cx="571500" cy="457200"/>
            <a:chOff x="1295400" y="4495800"/>
            <a:chExt cx="1143000" cy="914400"/>
          </a:xfrm>
        </p:grpSpPr>
        <p:cxnSp>
          <p:nvCxnSpPr>
            <p:cNvPr id="77" name="Gerade Verbindung 7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8" name="Gerade Verbindung 7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9" name="Bogen 7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80" name="Gerade Verbindung 7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81" name="Gruppieren 80"/>
          <p:cNvGrpSpPr/>
          <p:nvPr/>
        </p:nvGrpSpPr>
        <p:grpSpPr>
          <a:xfrm>
            <a:off x="1676400" y="5105400"/>
            <a:ext cx="758646" cy="1046238"/>
            <a:chOff x="2743200" y="4648200"/>
            <a:chExt cx="1371600" cy="1981200"/>
          </a:xfrm>
        </p:grpSpPr>
        <p:sp>
          <p:nvSpPr>
            <p:cNvPr id="82" name="Bogen 81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83" name="Bogen 82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84" name="Gerade Verbindung 83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5" name="Gerade Verbindung 84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6" name="Bogen 85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87" name="Gerade Verbindung 86"/>
          <p:cNvCxnSpPr/>
          <p:nvPr/>
        </p:nvCxnSpPr>
        <p:spPr bwMode="auto">
          <a:xfrm>
            <a:off x="3657600" y="5506962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87"/>
          <p:cNvCxnSpPr/>
          <p:nvPr/>
        </p:nvCxnSpPr>
        <p:spPr bwMode="auto">
          <a:xfrm>
            <a:off x="3657600" y="5735562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9" name="Ellipse 88"/>
          <p:cNvSpPr/>
          <p:nvPr/>
        </p:nvSpPr>
        <p:spPr bwMode="auto">
          <a:xfrm>
            <a:off x="3962400" y="5430762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0" name="Ellipse 89"/>
          <p:cNvSpPr/>
          <p:nvPr/>
        </p:nvSpPr>
        <p:spPr bwMode="auto">
          <a:xfrm>
            <a:off x="3962400" y="5659362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1" name="Ellipse 90"/>
          <p:cNvSpPr/>
          <p:nvPr/>
        </p:nvSpPr>
        <p:spPr bwMode="auto">
          <a:xfrm>
            <a:off x="4724400" y="5583162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2" name="Gerade Verbindung 91"/>
          <p:cNvCxnSpPr/>
          <p:nvPr/>
        </p:nvCxnSpPr>
        <p:spPr bwMode="auto">
          <a:xfrm>
            <a:off x="2438400" y="5638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Gerade Verbindung 92"/>
          <p:cNvCxnSpPr/>
          <p:nvPr/>
        </p:nvCxnSpPr>
        <p:spPr bwMode="auto">
          <a:xfrm>
            <a:off x="1371600" y="5715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 Verbindung 98"/>
          <p:cNvCxnSpPr/>
          <p:nvPr/>
        </p:nvCxnSpPr>
        <p:spPr bwMode="auto">
          <a:xfrm>
            <a:off x="1371600" y="5562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mit Pfeil 99"/>
          <p:cNvCxnSpPr/>
          <p:nvPr/>
        </p:nvCxnSpPr>
        <p:spPr bwMode="auto">
          <a:xfrm>
            <a:off x="3048000" y="5638800"/>
            <a:ext cx="457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Gerade Verbindung 20"/>
          <p:cNvCxnSpPr/>
          <p:nvPr/>
        </p:nvCxnSpPr>
        <p:spPr bwMode="auto">
          <a:xfrm>
            <a:off x="7427263" y="4343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Gerade Verbindung 30"/>
          <p:cNvCxnSpPr/>
          <p:nvPr/>
        </p:nvCxnSpPr>
        <p:spPr bwMode="auto">
          <a:xfrm>
            <a:off x="7427263" y="5029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Gerade Verbindung 23"/>
          <p:cNvCxnSpPr/>
          <p:nvPr/>
        </p:nvCxnSpPr>
        <p:spPr bwMode="auto">
          <a:xfrm>
            <a:off x="6360463" y="4191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39"/>
          <p:cNvCxnSpPr/>
          <p:nvPr/>
        </p:nvCxnSpPr>
        <p:spPr bwMode="auto">
          <a:xfrm>
            <a:off x="6360463" y="4495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Gerade Verbindung 40"/>
          <p:cNvCxnSpPr/>
          <p:nvPr/>
        </p:nvCxnSpPr>
        <p:spPr bwMode="auto">
          <a:xfrm>
            <a:off x="6360463" y="4876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Gerade Verbindung 41"/>
          <p:cNvCxnSpPr/>
          <p:nvPr/>
        </p:nvCxnSpPr>
        <p:spPr bwMode="auto">
          <a:xfrm>
            <a:off x="5522263" y="5105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Gerade Verbindung 42"/>
          <p:cNvCxnSpPr/>
          <p:nvPr/>
        </p:nvCxnSpPr>
        <p:spPr bwMode="auto">
          <a:xfrm>
            <a:off x="5522263" y="5334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14336"/>
          <p:cNvCxnSpPr/>
          <p:nvPr/>
        </p:nvCxnSpPr>
        <p:spPr bwMode="auto">
          <a:xfrm>
            <a:off x="8839200" y="4648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Gerade Verbindung 51"/>
          <p:cNvCxnSpPr/>
          <p:nvPr/>
        </p:nvCxnSpPr>
        <p:spPr bwMode="auto">
          <a:xfrm>
            <a:off x="6589063" y="52578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1" name="Textfeld 120"/>
          <p:cNvSpPr txBox="1"/>
          <p:nvPr/>
        </p:nvSpPr>
        <p:spPr>
          <a:xfrm>
            <a:off x="6360464" y="39624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122" name="Textfeld 121"/>
          <p:cNvSpPr txBox="1"/>
          <p:nvPr/>
        </p:nvSpPr>
        <p:spPr>
          <a:xfrm>
            <a:off x="6360464" y="42672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23" name="Textfeld 122"/>
          <p:cNvSpPr txBox="1"/>
          <p:nvPr/>
        </p:nvSpPr>
        <p:spPr>
          <a:xfrm>
            <a:off x="6297145" y="46482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124" name="Textfeld 123"/>
          <p:cNvSpPr txBox="1"/>
          <p:nvPr/>
        </p:nvSpPr>
        <p:spPr>
          <a:xfrm>
            <a:off x="5585582" y="48006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125" name="Textfeld 124"/>
          <p:cNvSpPr txBox="1"/>
          <p:nvPr/>
        </p:nvSpPr>
        <p:spPr>
          <a:xfrm>
            <a:off x="5598463" y="51054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26" name="Abgerundetes Rechteck 125"/>
          <p:cNvSpPr/>
          <p:nvPr/>
        </p:nvSpPr>
        <p:spPr bwMode="auto">
          <a:xfrm>
            <a:off x="5217463" y="3733800"/>
            <a:ext cx="3810000" cy="2057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127" name="Gruppieren 126"/>
          <p:cNvGrpSpPr/>
          <p:nvPr/>
        </p:nvGrpSpPr>
        <p:grpSpPr>
          <a:xfrm>
            <a:off x="6019800" y="5029200"/>
            <a:ext cx="571500" cy="457200"/>
            <a:chOff x="1295400" y="4495800"/>
            <a:chExt cx="1143000" cy="914400"/>
          </a:xfrm>
        </p:grpSpPr>
        <p:cxnSp>
          <p:nvCxnSpPr>
            <p:cNvPr id="128" name="Gerade Verbindung 112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9" name="Gerade Verbindung 113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30" name="Bogen 129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1" name="Gerade Verbindung 115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32" name="Gruppieren 131"/>
          <p:cNvGrpSpPr/>
          <p:nvPr/>
        </p:nvGrpSpPr>
        <p:grpSpPr>
          <a:xfrm>
            <a:off x="6708954" y="4495800"/>
            <a:ext cx="758646" cy="1046238"/>
            <a:chOff x="2743200" y="4648200"/>
            <a:chExt cx="1371600" cy="1981200"/>
          </a:xfrm>
        </p:grpSpPr>
        <p:sp>
          <p:nvSpPr>
            <p:cNvPr id="133" name="Bogen 132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34" name="Bogen 133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5" name="Gerade Verbindung 119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6" name="Gerade Verbindung 120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37" name="Bogen 136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38" name="Gruppieren 137"/>
          <p:cNvGrpSpPr/>
          <p:nvPr/>
        </p:nvGrpSpPr>
        <p:grpSpPr>
          <a:xfrm>
            <a:off x="6705600" y="3810000"/>
            <a:ext cx="758646" cy="1046238"/>
            <a:chOff x="2743200" y="4648200"/>
            <a:chExt cx="1371600" cy="1981200"/>
          </a:xfrm>
        </p:grpSpPr>
        <p:sp>
          <p:nvSpPr>
            <p:cNvPr id="139" name="Bogen 138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40" name="Bogen 139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41" name="Gerade Verbindung 125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2" name="Gerade Verbindung 126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43" name="Bogen 142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44" name="Gruppieren 143"/>
          <p:cNvGrpSpPr/>
          <p:nvPr/>
        </p:nvGrpSpPr>
        <p:grpSpPr>
          <a:xfrm>
            <a:off x="7772400" y="4267200"/>
            <a:ext cx="1047750" cy="838200"/>
            <a:chOff x="1295400" y="4495800"/>
            <a:chExt cx="1143000" cy="914400"/>
          </a:xfrm>
        </p:grpSpPr>
        <p:cxnSp>
          <p:nvCxnSpPr>
            <p:cNvPr id="145" name="Gerade Verbindung 129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6" name="Gerade Verbindung 130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47" name="Bogen 146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48" name="Gerade Verbindung 132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2" name="Gerade Verbindung mit Pfeil 11"/>
          <p:cNvCxnSpPr/>
          <p:nvPr/>
        </p:nvCxnSpPr>
        <p:spPr bwMode="auto">
          <a:xfrm>
            <a:off x="6858000" y="3048000"/>
            <a:ext cx="91440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49" name="Gruppieren 148"/>
          <p:cNvGrpSpPr/>
          <p:nvPr/>
        </p:nvGrpSpPr>
        <p:grpSpPr>
          <a:xfrm>
            <a:off x="4607863" y="1981200"/>
            <a:ext cx="571500" cy="457200"/>
            <a:chOff x="1295400" y="4495800"/>
            <a:chExt cx="1143000" cy="914400"/>
          </a:xfrm>
        </p:grpSpPr>
        <p:cxnSp>
          <p:nvCxnSpPr>
            <p:cNvPr id="150" name="Gerade Verbindung 8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1" name="Gerade Verbindung 9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2" name="Bogen 151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53" name="Gerade Verbindung 12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54" name="Gruppieren 153"/>
          <p:cNvGrpSpPr/>
          <p:nvPr/>
        </p:nvGrpSpPr>
        <p:grpSpPr>
          <a:xfrm>
            <a:off x="5217463" y="1642533"/>
            <a:ext cx="1295400" cy="1786467"/>
            <a:chOff x="2743200" y="4648200"/>
            <a:chExt cx="1371600" cy="1981200"/>
          </a:xfrm>
        </p:grpSpPr>
        <p:sp>
          <p:nvSpPr>
            <p:cNvPr id="155" name="Bogen 154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56" name="Bogen 155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57" name="Gerade Verbindung 16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8" name="Gerade Verbindung 17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9" name="Bogen 158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160" name="Gerade Verbindung 20"/>
          <p:cNvCxnSpPr/>
          <p:nvPr/>
        </p:nvCxnSpPr>
        <p:spPr bwMode="auto">
          <a:xfrm>
            <a:off x="5217463" y="2209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61" name="Gruppieren 160"/>
          <p:cNvGrpSpPr/>
          <p:nvPr/>
        </p:nvGrpSpPr>
        <p:grpSpPr>
          <a:xfrm>
            <a:off x="4607863" y="2667000"/>
            <a:ext cx="571500" cy="457200"/>
            <a:chOff x="1295400" y="4495800"/>
            <a:chExt cx="1143000" cy="914400"/>
          </a:xfrm>
        </p:grpSpPr>
        <p:cxnSp>
          <p:nvCxnSpPr>
            <p:cNvPr id="162" name="Gerade Verbindung 2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3" name="Gerade Verbindung 2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64" name="Bogen 163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65" name="Gerade Verbindung 2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66" name="Gerade Verbindung 30"/>
          <p:cNvCxnSpPr/>
          <p:nvPr/>
        </p:nvCxnSpPr>
        <p:spPr bwMode="auto">
          <a:xfrm>
            <a:off x="5217463" y="2895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67" name="Gruppieren 166"/>
          <p:cNvGrpSpPr/>
          <p:nvPr/>
        </p:nvGrpSpPr>
        <p:grpSpPr>
          <a:xfrm>
            <a:off x="3617263" y="2590800"/>
            <a:ext cx="758646" cy="1046238"/>
            <a:chOff x="2743200" y="4648200"/>
            <a:chExt cx="1371600" cy="1981200"/>
          </a:xfrm>
        </p:grpSpPr>
        <p:sp>
          <p:nvSpPr>
            <p:cNvPr id="168" name="Bogen 167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69" name="Bogen 168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70" name="Gerade Verbindung 34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1" name="Gerade Verbindung 35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2" name="Bogen 171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173" name="Gerade Verbindung 23"/>
          <p:cNvCxnSpPr/>
          <p:nvPr/>
        </p:nvCxnSpPr>
        <p:spPr bwMode="auto">
          <a:xfrm>
            <a:off x="4150663" y="2057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" name="Gerade Verbindung 39"/>
          <p:cNvCxnSpPr/>
          <p:nvPr/>
        </p:nvCxnSpPr>
        <p:spPr bwMode="auto">
          <a:xfrm>
            <a:off x="4150663" y="2362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5" name="Gerade Verbindung 40"/>
          <p:cNvCxnSpPr/>
          <p:nvPr/>
        </p:nvCxnSpPr>
        <p:spPr bwMode="auto">
          <a:xfrm>
            <a:off x="4150663" y="2743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6" name="Gerade Verbindung 41"/>
          <p:cNvCxnSpPr/>
          <p:nvPr/>
        </p:nvCxnSpPr>
        <p:spPr bwMode="auto">
          <a:xfrm>
            <a:off x="3312463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7" name="Gerade Verbindung 42"/>
          <p:cNvCxnSpPr/>
          <p:nvPr/>
        </p:nvCxnSpPr>
        <p:spPr bwMode="auto">
          <a:xfrm>
            <a:off x="3312463" y="3200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8" name="Ellipse 177"/>
          <p:cNvSpPr/>
          <p:nvPr/>
        </p:nvSpPr>
        <p:spPr bwMode="auto">
          <a:xfrm>
            <a:off x="6436663" y="2362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79" name="Gerade Verbindung 14336"/>
          <p:cNvCxnSpPr/>
          <p:nvPr/>
        </p:nvCxnSpPr>
        <p:spPr bwMode="auto">
          <a:xfrm>
            <a:off x="6741463" y="2514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0" name="Gerade Verbindung 51"/>
          <p:cNvCxnSpPr/>
          <p:nvPr/>
        </p:nvCxnSpPr>
        <p:spPr bwMode="auto">
          <a:xfrm>
            <a:off x="4379263" y="3124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1" name="Textfeld 180"/>
          <p:cNvSpPr txBox="1"/>
          <p:nvPr/>
        </p:nvSpPr>
        <p:spPr>
          <a:xfrm>
            <a:off x="3975282" y="18288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182" name="Textfeld 181"/>
          <p:cNvSpPr txBox="1"/>
          <p:nvPr/>
        </p:nvSpPr>
        <p:spPr>
          <a:xfrm>
            <a:off x="3975282" y="21336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83" name="Textfeld 182"/>
          <p:cNvSpPr txBox="1"/>
          <p:nvPr/>
        </p:nvSpPr>
        <p:spPr>
          <a:xfrm>
            <a:off x="3911963" y="25146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184" name="Textfeld 183"/>
          <p:cNvSpPr txBox="1"/>
          <p:nvPr/>
        </p:nvSpPr>
        <p:spPr>
          <a:xfrm>
            <a:off x="3200400" y="26670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185" name="Textfeld 184"/>
          <p:cNvSpPr txBox="1"/>
          <p:nvPr/>
        </p:nvSpPr>
        <p:spPr>
          <a:xfrm>
            <a:off x="3213281" y="29718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86" name="Abgerundetes Rechteck 185"/>
          <p:cNvSpPr/>
          <p:nvPr/>
        </p:nvSpPr>
        <p:spPr bwMode="auto">
          <a:xfrm>
            <a:off x="3007663" y="1600200"/>
            <a:ext cx="3810000" cy="2057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7" name="Ellipse 186"/>
          <p:cNvSpPr/>
          <p:nvPr/>
        </p:nvSpPr>
        <p:spPr bwMode="auto">
          <a:xfrm>
            <a:off x="4419600" y="19812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8" name="Ellipse 187"/>
          <p:cNvSpPr/>
          <p:nvPr/>
        </p:nvSpPr>
        <p:spPr bwMode="auto">
          <a:xfrm>
            <a:off x="4419600" y="22860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9" name="Ellipse 188"/>
          <p:cNvSpPr/>
          <p:nvPr/>
        </p:nvSpPr>
        <p:spPr bwMode="auto">
          <a:xfrm>
            <a:off x="4419600" y="26670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0" name="Ellipse 189"/>
          <p:cNvSpPr/>
          <p:nvPr/>
        </p:nvSpPr>
        <p:spPr bwMode="auto">
          <a:xfrm>
            <a:off x="3581400" y="2895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1" name="Ellipse 190"/>
          <p:cNvSpPr/>
          <p:nvPr/>
        </p:nvSpPr>
        <p:spPr bwMode="auto">
          <a:xfrm>
            <a:off x="3581400" y="31242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2" name="Ellipse 191"/>
          <p:cNvSpPr/>
          <p:nvPr/>
        </p:nvSpPr>
        <p:spPr bwMode="auto">
          <a:xfrm>
            <a:off x="5181600" y="2133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3" name="Ellipse 192"/>
          <p:cNvSpPr/>
          <p:nvPr/>
        </p:nvSpPr>
        <p:spPr bwMode="auto">
          <a:xfrm>
            <a:off x="5410200" y="2133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4" name="Ellipse 193"/>
          <p:cNvSpPr/>
          <p:nvPr/>
        </p:nvSpPr>
        <p:spPr bwMode="auto">
          <a:xfrm>
            <a:off x="5181600" y="28194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5" name="Ellipse 194"/>
          <p:cNvSpPr/>
          <p:nvPr/>
        </p:nvSpPr>
        <p:spPr bwMode="auto">
          <a:xfrm>
            <a:off x="5410200" y="28194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6" name="Ellipse 195"/>
          <p:cNvSpPr/>
          <p:nvPr/>
        </p:nvSpPr>
        <p:spPr bwMode="auto">
          <a:xfrm>
            <a:off x="4343400" y="30480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7" name="Ellipse 196"/>
          <p:cNvSpPr/>
          <p:nvPr/>
        </p:nvSpPr>
        <p:spPr bwMode="auto">
          <a:xfrm>
            <a:off x="4495800" y="30480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8" name="Ellipse 197"/>
          <p:cNvSpPr/>
          <p:nvPr/>
        </p:nvSpPr>
        <p:spPr bwMode="auto">
          <a:xfrm>
            <a:off x="4267200" y="19812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9" name="Ellipse 198"/>
          <p:cNvSpPr/>
          <p:nvPr/>
        </p:nvSpPr>
        <p:spPr bwMode="auto">
          <a:xfrm>
            <a:off x="4267200" y="22860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0" name="Ellipse 199"/>
          <p:cNvSpPr/>
          <p:nvPr/>
        </p:nvSpPr>
        <p:spPr bwMode="auto">
          <a:xfrm>
            <a:off x="4267200" y="26670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1" name="Ellipse 200"/>
          <p:cNvSpPr/>
          <p:nvPr/>
        </p:nvSpPr>
        <p:spPr bwMode="auto">
          <a:xfrm>
            <a:off x="3429000" y="2895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2" name="Ellipse 201"/>
          <p:cNvSpPr/>
          <p:nvPr/>
        </p:nvSpPr>
        <p:spPr bwMode="auto">
          <a:xfrm>
            <a:off x="3429000" y="31242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3" name="Ellipse 202"/>
          <p:cNvSpPr/>
          <p:nvPr/>
        </p:nvSpPr>
        <p:spPr bwMode="auto">
          <a:xfrm>
            <a:off x="6705600" y="41148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4" name="Ellipse 203"/>
          <p:cNvSpPr/>
          <p:nvPr/>
        </p:nvSpPr>
        <p:spPr bwMode="auto">
          <a:xfrm>
            <a:off x="6705600" y="4419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" name="Ellipse 204"/>
          <p:cNvSpPr/>
          <p:nvPr/>
        </p:nvSpPr>
        <p:spPr bwMode="auto">
          <a:xfrm>
            <a:off x="6705600" y="4800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6" name="Ellipse 205"/>
          <p:cNvSpPr/>
          <p:nvPr/>
        </p:nvSpPr>
        <p:spPr bwMode="auto">
          <a:xfrm>
            <a:off x="5867400" y="50292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7" name="Ellipse 206"/>
          <p:cNvSpPr/>
          <p:nvPr/>
        </p:nvSpPr>
        <p:spPr bwMode="auto">
          <a:xfrm>
            <a:off x="5867400" y="52578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4359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Vorbereitung: alle Eingänge müssen positiv sein, eine Negation am Ausgang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16</a:t>
            </a:fld>
            <a:endParaRPr lang="de-DE" altLang="de-DE"/>
          </a:p>
        </p:txBody>
      </p:sp>
      <p:sp>
        <p:nvSpPr>
          <p:cNvPr id="14345" name="Textfeld 14344"/>
          <p:cNvSpPr txBox="1"/>
          <p:nvPr/>
        </p:nvSpPr>
        <p:spPr>
          <a:xfrm>
            <a:off x="3617263" y="1295400"/>
            <a:ext cx="14670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Gemischtes Gatter</a:t>
            </a:r>
            <a:endParaRPr lang="de-DE" dirty="0"/>
          </a:p>
        </p:txBody>
      </p:sp>
      <p:sp>
        <p:nvSpPr>
          <p:cNvPr id="6" name="Rechteck 5"/>
          <p:cNvSpPr/>
          <p:nvPr/>
        </p:nvSpPr>
        <p:spPr bwMode="auto">
          <a:xfrm>
            <a:off x="7543800" y="3352800"/>
            <a:ext cx="762000" cy="685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NMOS</a:t>
            </a:r>
          </a:p>
        </p:txBody>
      </p:sp>
      <p:cxnSp>
        <p:nvCxnSpPr>
          <p:cNvPr id="14" name="Gerade Verbindung 13"/>
          <p:cNvCxnSpPr>
            <a:stCxn id="6" idx="2"/>
          </p:cNvCxnSpPr>
          <p:nvPr/>
        </p:nvCxnSpPr>
        <p:spPr bwMode="auto">
          <a:xfrm>
            <a:off x="7924800" y="4038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 Verbindung 24"/>
          <p:cNvCxnSpPr/>
          <p:nvPr/>
        </p:nvCxnSpPr>
        <p:spPr bwMode="auto">
          <a:xfrm flipH="1">
            <a:off x="7772400" y="4495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0" name="Rechteck 69"/>
          <p:cNvSpPr/>
          <p:nvPr/>
        </p:nvSpPr>
        <p:spPr bwMode="auto">
          <a:xfrm>
            <a:off x="7543800" y="2057400"/>
            <a:ext cx="762000" cy="685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/>
              <a:t>P</a:t>
            </a: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MOS</a:t>
            </a:r>
          </a:p>
        </p:txBody>
      </p:sp>
      <p:cxnSp>
        <p:nvCxnSpPr>
          <p:cNvPr id="14343" name="Gerade Verbindung 14342"/>
          <p:cNvCxnSpPr>
            <a:stCxn id="70" idx="2"/>
            <a:endCxn id="6" idx="0"/>
          </p:cNvCxnSpPr>
          <p:nvPr/>
        </p:nvCxnSpPr>
        <p:spPr bwMode="auto">
          <a:xfrm>
            <a:off x="7924800" y="2743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>
            <a:off x="7924800" y="16002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 flipH="1">
            <a:off x="7772400" y="1600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7" name="Gerade Verbindung 14346"/>
          <p:cNvCxnSpPr/>
          <p:nvPr/>
        </p:nvCxnSpPr>
        <p:spPr bwMode="auto">
          <a:xfrm>
            <a:off x="7924800" y="3048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20"/>
          <p:cNvCxnSpPr/>
          <p:nvPr/>
        </p:nvCxnSpPr>
        <p:spPr bwMode="auto">
          <a:xfrm>
            <a:off x="5181600" y="2209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Gerade Verbindung 30"/>
          <p:cNvCxnSpPr/>
          <p:nvPr/>
        </p:nvCxnSpPr>
        <p:spPr bwMode="auto">
          <a:xfrm>
            <a:off x="5181600" y="2895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Gerade Verbindung 23"/>
          <p:cNvCxnSpPr/>
          <p:nvPr/>
        </p:nvCxnSpPr>
        <p:spPr bwMode="auto">
          <a:xfrm>
            <a:off x="4114800" y="2057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39"/>
          <p:cNvCxnSpPr/>
          <p:nvPr/>
        </p:nvCxnSpPr>
        <p:spPr bwMode="auto">
          <a:xfrm>
            <a:off x="4114800" y="2362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Gerade Verbindung 40"/>
          <p:cNvCxnSpPr/>
          <p:nvPr/>
        </p:nvCxnSpPr>
        <p:spPr bwMode="auto">
          <a:xfrm>
            <a:off x="4114800" y="2743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 Verbindung 41"/>
          <p:cNvCxnSpPr/>
          <p:nvPr/>
        </p:nvCxnSpPr>
        <p:spPr bwMode="auto">
          <a:xfrm>
            <a:off x="3276600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42"/>
          <p:cNvCxnSpPr/>
          <p:nvPr/>
        </p:nvCxnSpPr>
        <p:spPr bwMode="auto">
          <a:xfrm>
            <a:off x="3276600" y="3200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 Verbindung 14336"/>
          <p:cNvCxnSpPr/>
          <p:nvPr/>
        </p:nvCxnSpPr>
        <p:spPr bwMode="auto">
          <a:xfrm>
            <a:off x="6593537" y="2514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Gerade Verbindung 51"/>
          <p:cNvCxnSpPr/>
          <p:nvPr/>
        </p:nvCxnSpPr>
        <p:spPr bwMode="auto">
          <a:xfrm>
            <a:off x="4343400" y="3124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3" name="Textfeld 102"/>
          <p:cNvSpPr txBox="1"/>
          <p:nvPr/>
        </p:nvSpPr>
        <p:spPr>
          <a:xfrm>
            <a:off x="4114801" y="18288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104" name="Textfeld 103"/>
          <p:cNvSpPr txBox="1"/>
          <p:nvPr/>
        </p:nvSpPr>
        <p:spPr>
          <a:xfrm>
            <a:off x="4114801" y="21336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05" name="Textfeld 104"/>
          <p:cNvSpPr txBox="1"/>
          <p:nvPr/>
        </p:nvSpPr>
        <p:spPr>
          <a:xfrm>
            <a:off x="4051482" y="25146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106" name="Textfeld 105"/>
          <p:cNvSpPr txBox="1"/>
          <p:nvPr/>
        </p:nvSpPr>
        <p:spPr>
          <a:xfrm>
            <a:off x="3339919" y="26670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107" name="Textfeld 106"/>
          <p:cNvSpPr txBox="1"/>
          <p:nvPr/>
        </p:nvSpPr>
        <p:spPr>
          <a:xfrm>
            <a:off x="3352800" y="29718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08" name="Abgerundetes Rechteck 107"/>
          <p:cNvSpPr/>
          <p:nvPr/>
        </p:nvSpPr>
        <p:spPr bwMode="auto">
          <a:xfrm>
            <a:off x="2971800" y="1600200"/>
            <a:ext cx="3810000" cy="2057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109" name="Gruppieren 108"/>
          <p:cNvGrpSpPr/>
          <p:nvPr/>
        </p:nvGrpSpPr>
        <p:grpSpPr>
          <a:xfrm>
            <a:off x="3774137" y="2895600"/>
            <a:ext cx="571500" cy="457200"/>
            <a:chOff x="1295400" y="4495800"/>
            <a:chExt cx="1143000" cy="914400"/>
          </a:xfrm>
        </p:grpSpPr>
        <p:cxnSp>
          <p:nvCxnSpPr>
            <p:cNvPr id="110" name="Gerade Verbindung 112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1" name="Gerade Verbindung 113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34" name="Bogen 133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5" name="Gerade Verbindung 115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36" name="Gruppieren 135"/>
          <p:cNvGrpSpPr/>
          <p:nvPr/>
        </p:nvGrpSpPr>
        <p:grpSpPr>
          <a:xfrm>
            <a:off x="4463291" y="2362200"/>
            <a:ext cx="758646" cy="1046238"/>
            <a:chOff x="2743200" y="4648200"/>
            <a:chExt cx="1371600" cy="1981200"/>
          </a:xfrm>
        </p:grpSpPr>
        <p:sp>
          <p:nvSpPr>
            <p:cNvPr id="137" name="Bogen 136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38" name="Bogen 137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9" name="Gerade Verbindung 119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0" name="Gerade Verbindung 120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41" name="Bogen 140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42" name="Gruppieren 141"/>
          <p:cNvGrpSpPr/>
          <p:nvPr/>
        </p:nvGrpSpPr>
        <p:grpSpPr>
          <a:xfrm>
            <a:off x="4459937" y="1676400"/>
            <a:ext cx="758646" cy="1046238"/>
            <a:chOff x="2743200" y="4648200"/>
            <a:chExt cx="1371600" cy="1981200"/>
          </a:xfrm>
        </p:grpSpPr>
        <p:sp>
          <p:nvSpPr>
            <p:cNvPr id="143" name="Bogen 142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44" name="Bogen 143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45" name="Gerade Verbindung 125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6" name="Gerade Verbindung 126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47" name="Bogen 146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48" name="Gruppieren 147"/>
          <p:cNvGrpSpPr/>
          <p:nvPr/>
        </p:nvGrpSpPr>
        <p:grpSpPr>
          <a:xfrm>
            <a:off x="5526737" y="2133600"/>
            <a:ext cx="1047750" cy="838200"/>
            <a:chOff x="1295400" y="4495800"/>
            <a:chExt cx="1143000" cy="914400"/>
          </a:xfrm>
        </p:grpSpPr>
        <p:cxnSp>
          <p:nvCxnSpPr>
            <p:cNvPr id="155" name="Gerade Verbindung 129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6" name="Gerade Verbindung 130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7" name="Bogen 156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61" name="Gerade Verbindung 132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62" name="Ellipse 161"/>
          <p:cNvSpPr/>
          <p:nvPr/>
        </p:nvSpPr>
        <p:spPr bwMode="auto">
          <a:xfrm>
            <a:off x="4459937" y="19812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3" name="Ellipse 162"/>
          <p:cNvSpPr/>
          <p:nvPr/>
        </p:nvSpPr>
        <p:spPr bwMode="auto">
          <a:xfrm>
            <a:off x="4459937" y="22860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9" name="Ellipse 178"/>
          <p:cNvSpPr/>
          <p:nvPr/>
        </p:nvSpPr>
        <p:spPr bwMode="auto">
          <a:xfrm>
            <a:off x="4459937" y="26670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5" name="Ellipse 184"/>
          <p:cNvSpPr/>
          <p:nvPr/>
        </p:nvSpPr>
        <p:spPr bwMode="auto">
          <a:xfrm>
            <a:off x="3621737" y="2895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6" name="Ellipse 185"/>
          <p:cNvSpPr/>
          <p:nvPr/>
        </p:nvSpPr>
        <p:spPr bwMode="auto">
          <a:xfrm>
            <a:off x="3621737" y="31242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87" name="Gerade Verbindung mit Pfeil 186"/>
          <p:cNvCxnSpPr/>
          <p:nvPr/>
        </p:nvCxnSpPr>
        <p:spPr bwMode="auto">
          <a:xfrm>
            <a:off x="1143000" y="2743200"/>
            <a:ext cx="1600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9" name="Textfeld 188"/>
          <p:cNvSpPr txBox="1"/>
          <p:nvPr/>
        </p:nvSpPr>
        <p:spPr>
          <a:xfrm>
            <a:off x="854302" y="2438400"/>
            <a:ext cx="5774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Erfüllt</a:t>
            </a:r>
            <a:endParaRPr lang="de-DE" dirty="0"/>
          </a:p>
        </p:txBody>
      </p:sp>
      <p:sp>
        <p:nvSpPr>
          <p:cNvPr id="96" name="Inhaltsplatzhalter 2"/>
          <p:cNvSpPr txBox="1">
            <a:spLocks/>
          </p:cNvSpPr>
          <p:nvPr/>
        </p:nvSpPr>
        <p:spPr bwMode="auto">
          <a:xfrm>
            <a:off x="457200" y="4724400"/>
            <a:ext cx="8229600" cy="679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de-DE" sz="1800" kern="0" dirty="0" smtClean="0"/>
              <a:t>UND (mit negierten Eingängen) wird durch Serien- und ODER durch Parallelschaltung ersetzt</a:t>
            </a:r>
          </a:p>
        </p:txBody>
      </p:sp>
    </p:spTree>
    <p:extLst>
      <p:ext uri="{BB962C8B-B14F-4D97-AF65-F5344CB8AC3E}">
        <p14:creationId xmlns:p14="http://schemas.microsoft.com/office/powerpoint/2010/main" val="1676680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Vorbereitung: alle Eingänge müssen positiv sein, eine Negation am Ausgang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17</a:t>
            </a:fld>
            <a:endParaRPr lang="de-DE" altLang="de-DE"/>
          </a:p>
        </p:txBody>
      </p:sp>
      <p:sp>
        <p:nvSpPr>
          <p:cNvPr id="14345" name="Textfeld 14344"/>
          <p:cNvSpPr txBox="1"/>
          <p:nvPr/>
        </p:nvSpPr>
        <p:spPr>
          <a:xfrm>
            <a:off x="3617263" y="1295400"/>
            <a:ext cx="14670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Gemischtes Gatter</a:t>
            </a:r>
            <a:endParaRPr lang="de-DE" dirty="0"/>
          </a:p>
        </p:txBody>
      </p:sp>
      <p:sp>
        <p:nvSpPr>
          <p:cNvPr id="6" name="Rechteck 5"/>
          <p:cNvSpPr/>
          <p:nvPr/>
        </p:nvSpPr>
        <p:spPr bwMode="auto">
          <a:xfrm>
            <a:off x="7543800" y="3352800"/>
            <a:ext cx="762000" cy="685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NMOS</a:t>
            </a:r>
          </a:p>
        </p:txBody>
      </p:sp>
      <p:cxnSp>
        <p:nvCxnSpPr>
          <p:cNvPr id="14" name="Gerade Verbindung 13"/>
          <p:cNvCxnSpPr>
            <a:stCxn id="6" idx="2"/>
          </p:cNvCxnSpPr>
          <p:nvPr/>
        </p:nvCxnSpPr>
        <p:spPr bwMode="auto">
          <a:xfrm>
            <a:off x="7924800" y="4038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 Verbindung 24"/>
          <p:cNvCxnSpPr/>
          <p:nvPr/>
        </p:nvCxnSpPr>
        <p:spPr bwMode="auto">
          <a:xfrm flipH="1">
            <a:off x="7772400" y="4495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0" name="Rechteck 69"/>
          <p:cNvSpPr/>
          <p:nvPr/>
        </p:nvSpPr>
        <p:spPr bwMode="auto">
          <a:xfrm>
            <a:off x="7543800" y="2057400"/>
            <a:ext cx="762000" cy="685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/>
              <a:t>P</a:t>
            </a: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MOS</a:t>
            </a:r>
          </a:p>
        </p:txBody>
      </p:sp>
      <p:cxnSp>
        <p:nvCxnSpPr>
          <p:cNvPr id="14343" name="Gerade Verbindung 14342"/>
          <p:cNvCxnSpPr>
            <a:stCxn id="70" idx="2"/>
            <a:endCxn id="6" idx="0"/>
          </p:cNvCxnSpPr>
          <p:nvPr/>
        </p:nvCxnSpPr>
        <p:spPr bwMode="auto">
          <a:xfrm>
            <a:off x="7924800" y="2743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>
            <a:off x="7924800" y="16002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 flipH="1">
            <a:off x="7772400" y="1600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7" name="Gerade Verbindung 14346"/>
          <p:cNvCxnSpPr/>
          <p:nvPr/>
        </p:nvCxnSpPr>
        <p:spPr bwMode="auto">
          <a:xfrm>
            <a:off x="7924800" y="3048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9" name="Gerade Verbindung 148"/>
          <p:cNvCxnSpPr/>
          <p:nvPr/>
        </p:nvCxnSpPr>
        <p:spPr bwMode="auto">
          <a:xfrm flipH="1" flipV="1">
            <a:off x="2133600" y="4724400"/>
            <a:ext cx="1524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0" name="Gerade Verbindung 149"/>
          <p:cNvCxnSpPr/>
          <p:nvPr/>
        </p:nvCxnSpPr>
        <p:spPr bwMode="auto">
          <a:xfrm flipV="1">
            <a:off x="2286000" y="4343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1" name="Gerade Verbindung 150"/>
          <p:cNvCxnSpPr/>
          <p:nvPr/>
        </p:nvCxnSpPr>
        <p:spPr bwMode="auto">
          <a:xfrm flipV="1">
            <a:off x="2286000" y="4953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2" name="Gerade Verbindung 151"/>
          <p:cNvCxnSpPr/>
          <p:nvPr/>
        </p:nvCxnSpPr>
        <p:spPr bwMode="auto">
          <a:xfrm flipH="1" flipV="1">
            <a:off x="2133600" y="3733800"/>
            <a:ext cx="1524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3" name="Gerade Verbindung 152"/>
          <p:cNvCxnSpPr/>
          <p:nvPr/>
        </p:nvCxnSpPr>
        <p:spPr bwMode="auto">
          <a:xfrm flipV="1">
            <a:off x="2286000" y="3352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4" name="Gerade Verbindung 153"/>
          <p:cNvCxnSpPr/>
          <p:nvPr/>
        </p:nvCxnSpPr>
        <p:spPr bwMode="auto">
          <a:xfrm flipV="1">
            <a:off x="2286000" y="3962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8" name="Textfeld 157"/>
          <p:cNvSpPr txBox="1"/>
          <p:nvPr/>
        </p:nvSpPr>
        <p:spPr>
          <a:xfrm>
            <a:off x="1066800" y="38100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159" name="Textfeld 158"/>
          <p:cNvSpPr txBox="1"/>
          <p:nvPr/>
        </p:nvSpPr>
        <p:spPr>
          <a:xfrm>
            <a:off x="1770141" y="4724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160" name="Textfeld 159"/>
          <p:cNvSpPr txBox="1"/>
          <p:nvPr/>
        </p:nvSpPr>
        <p:spPr>
          <a:xfrm>
            <a:off x="1828800" y="3886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cxnSp>
        <p:nvCxnSpPr>
          <p:cNvPr id="164" name="Gerade Verbindung 163"/>
          <p:cNvCxnSpPr/>
          <p:nvPr/>
        </p:nvCxnSpPr>
        <p:spPr bwMode="auto">
          <a:xfrm flipH="1" flipV="1">
            <a:off x="1524000" y="3733800"/>
            <a:ext cx="1524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5" name="Gerade Verbindung 164"/>
          <p:cNvCxnSpPr/>
          <p:nvPr/>
        </p:nvCxnSpPr>
        <p:spPr bwMode="auto">
          <a:xfrm flipV="1">
            <a:off x="1676400" y="3352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6" name="Gerade Verbindung 165"/>
          <p:cNvCxnSpPr/>
          <p:nvPr/>
        </p:nvCxnSpPr>
        <p:spPr bwMode="auto">
          <a:xfrm flipV="1">
            <a:off x="1676400" y="3962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 Verbindung 21"/>
          <p:cNvCxnSpPr/>
          <p:nvPr/>
        </p:nvCxnSpPr>
        <p:spPr bwMode="auto">
          <a:xfrm>
            <a:off x="1676400" y="4343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6" name="Gerade Verbindung 14335"/>
          <p:cNvCxnSpPr/>
          <p:nvPr/>
        </p:nvCxnSpPr>
        <p:spPr bwMode="auto">
          <a:xfrm>
            <a:off x="1676400" y="53340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7" name="Gerade Verbindung 166"/>
          <p:cNvCxnSpPr/>
          <p:nvPr/>
        </p:nvCxnSpPr>
        <p:spPr bwMode="auto">
          <a:xfrm>
            <a:off x="1524000" y="33528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8" name="Gerade Verbindung 167"/>
          <p:cNvCxnSpPr/>
          <p:nvPr/>
        </p:nvCxnSpPr>
        <p:spPr bwMode="auto">
          <a:xfrm flipH="1" flipV="1">
            <a:off x="1524000" y="5715000"/>
            <a:ext cx="1524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9" name="Gerade Verbindung 168"/>
          <p:cNvCxnSpPr/>
          <p:nvPr/>
        </p:nvCxnSpPr>
        <p:spPr bwMode="auto">
          <a:xfrm flipV="1">
            <a:off x="1676400" y="5334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0" name="Gerade Verbindung 169"/>
          <p:cNvCxnSpPr/>
          <p:nvPr/>
        </p:nvCxnSpPr>
        <p:spPr bwMode="auto">
          <a:xfrm flipV="1">
            <a:off x="1676400" y="59436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1" name="Gerade Verbindung 170"/>
          <p:cNvCxnSpPr/>
          <p:nvPr/>
        </p:nvCxnSpPr>
        <p:spPr bwMode="auto">
          <a:xfrm flipH="1" flipV="1">
            <a:off x="2133600" y="5715000"/>
            <a:ext cx="1524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2" name="Gerade Verbindung 171"/>
          <p:cNvCxnSpPr/>
          <p:nvPr/>
        </p:nvCxnSpPr>
        <p:spPr bwMode="auto">
          <a:xfrm flipV="1">
            <a:off x="2286000" y="5334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3" name="Gerade Verbindung 172"/>
          <p:cNvCxnSpPr/>
          <p:nvPr/>
        </p:nvCxnSpPr>
        <p:spPr bwMode="auto">
          <a:xfrm flipV="1">
            <a:off x="2286000" y="59436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" name="Gerade Verbindung 173"/>
          <p:cNvCxnSpPr/>
          <p:nvPr/>
        </p:nvCxnSpPr>
        <p:spPr bwMode="auto">
          <a:xfrm>
            <a:off x="1676400" y="53340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5" name="Textfeld 174"/>
          <p:cNvSpPr txBox="1"/>
          <p:nvPr/>
        </p:nvSpPr>
        <p:spPr>
          <a:xfrm>
            <a:off x="1066800" y="5715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176" name="Textfeld 175"/>
          <p:cNvSpPr txBox="1"/>
          <p:nvPr/>
        </p:nvSpPr>
        <p:spPr>
          <a:xfrm>
            <a:off x="1752600" y="5715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cxnSp>
        <p:nvCxnSpPr>
          <p:cNvPr id="177" name="Gerade Verbindung 176"/>
          <p:cNvCxnSpPr/>
          <p:nvPr/>
        </p:nvCxnSpPr>
        <p:spPr bwMode="auto">
          <a:xfrm>
            <a:off x="1676400" y="6324600"/>
            <a:ext cx="1447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1" name="Gerade Verbindung mit Pfeil 14340"/>
          <p:cNvCxnSpPr/>
          <p:nvPr/>
        </p:nvCxnSpPr>
        <p:spPr bwMode="auto">
          <a:xfrm flipV="1">
            <a:off x="2667000" y="2743200"/>
            <a:ext cx="4876800" cy="2209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8" name="Textfeld 177"/>
          <p:cNvSpPr txBox="1"/>
          <p:nvPr/>
        </p:nvSpPr>
        <p:spPr>
          <a:xfrm>
            <a:off x="2667000" y="6019800"/>
            <a:ext cx="433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Out</a:t>
            </a:r>
            <a:endParaRPr lang="de-DE" dirty="0"/>
          </a:p>
        </p:txBody>
      </p:sp>
      <p:sp>
        <p:nvSpPr>
          <p:cNvPr id="180" name="Ellipse 179"/>
          <p:cNvSpPr/>
          <p:nvPr/>
        </p:nvSpPr>
        <p:spPr bwMode="auto">
          <a:xfrm>
            <a:off x="1371600" y="3733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1" name="Ellipse 180"/>
          <p:cNvSpPr/>
          <p:nvPr/>
        </p:nvSpPr>
        <p:spPr bwMode="auto">
          <a:xfrm>
            <a:off x="2057400" y="38100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2" name="Ellipse 181"/>
          <p:cNvSpPr/>
          <p:nvPr/>
        </p:nvSpPr>
        <p:spPr bwMode="auto">
          <a:xfrm>
            <a:off x="2057400" y="48006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3" name="Ellipse 182"/>
          <p:cNvSpPr/>
          <p:nvPr/>
        </p:nvSpPr>
        <p:spPr bwMode="auto">
          <a:xfrm>
            <a:off x="2057400" y="57912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4" name="Ellipse 183"/>
          <p:cNvSpPr/>
          <p:nvPr/>
        </p:nvSpPr>
        <p:spPr bwMode="auto">
          <a:xfrm>
            <a:off x="1447800" y="57912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46" name="Abgerundetes Rechteck 14345"/>
          <p:cNvSpPr/>
          <p:nvPr/>
        </p:nvSpPr>
        <p:spPr bwMode="auto">
          <a:xfrm>
            <a:off x="838200" y="5562600"/>
            <a:ext cx="1828800" cy="533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49" name="Gerade Verbindung mit Pfeil 14348"/>
          <p:cNvCxnSpPr>
            <a:endCxn id="124" idx="2"/>
          </p:cNvCxnSpPr>
          <p:nvPr/>
        </p:nvCxnSpPr>
        <p:spPr bwMode="auto">
          <a:xfrm flipV="1">
            <a:off x="2667000" y="2474480"/>
            <a:ext cx="1935157" cy="308812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8" name="Abgerundetes Rechteck 187"/>
          <p:cNvSpPr/>
          <p:nvPr/>
        </p:nvSpPr>
        <p:spPr bwMode="auto">
          <a:xfrm>
            <a:off x="1752600" y="3581400"/>
            <a:ext cx="762000" cy="1676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51" name="Gerade Verbindung mit Pfeil 14350"/>
          <p:cNvCxnSpPr>
            <a:stCxn id="188" idx="3"/>
          </p:cNvCxnSpPr>
          <p:nvPr/>
        </p:nvCxnSpPr>
        <p:spPr bwMode="auto">
          <a:xfrm flipV="1">
            <a:off x="2514600" y="3352800"/>
            <a:ext cx="1295400" cy="1066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1" name="Abgerundetes Rechteck 190"/>
          <p:cNvSpPr/>
          <p:nvPr/>
        </p:nvSpPr>
        <p:spPr bwMode="auto">
          <a:xfrm>
            <a:off x="1219200" y="3505200"/>
            <a:ext cx="1371600" cy="19050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53" name="Gerade Verbindung mit Pfeil 14352"/>
          <p:cNvCxnSpPr/>
          <p:nvPr/>
        </p:nvCxnSpPr>
        <p:spPr bwMode="auto">
          <a:xfrm flipV="1">
            <a:off x="2590800" y="3200400"/>
            <a:ext cx="2133600" cy="1524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20"/>
          <p:cNvCxnSpPr/>
          <p:nvPr/>
        </p:nvCxnSpPr>
        <p:spPr bwMode="auto">
          <a:xfrm>
            <a:off x="5181600" y="2209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Gerade Verbindung 30"/>
          <p:cNvCxnSpPr/>
          <p:nvPr/>
        </p:nvCxnSpPr>
        <p:spPr bwMode="auto">
          <a:xfrm>
            <a:off x="5181600" y="2895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Gerade Verbindung 23"/>
          <p:cNvCxnSpPr/>
          <p:nvPr/>
        </p:nvCxnSpPr>
        <p:spPr bwMode="auto">
          <a:xfrm>
            <a:off x="4114800" y="2057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39"/>
          <p:cNvCxnSpPr/>
          <p:nvPr/>
        </p:nvCxnSpPr>
        <p:spPr bwMode="auto">
          <a:xfrm>
            <a:off x="4114800" y="2362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Gerade Verbindung 40"/>
          <p:cNvCxnSpPr/>
          <p:nvPr/>
        </p:nvCxnSpPr>
        <p:spPr bwMode="auto">
          <a:xfrm>
            <a:off x="4114800" y="2743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 Verbindung 41"/>
          <p:cNvCxnSpPr/>
          <p:nvPr/>
        </p:nvCxnSpPr>
        <p:spPr bwMode="auto">
          <a:xfrm>
            <a:off x="3276600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42"/>
          <p:cNvCxnSpPr/>
          <p:nvPr/>
        </p:nvCxnSpPr>
        <p:spPr bwMode="auto">
          <a:xfrm>
            <a:off x="3276600" y="3200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 Verbindung 14336"/>
          <p:cNvCxnSpPr/>
          <p:nvPr/>
        </p:nvCxnSpPr>
        <p:spPr bwMode="auto">
          <a:xfrm>
            <a:off x="6593537" y="2514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Gerade Verbindung 51"/>
          <p:cNvCxnSpPr/>
          <p:nvPr/>
        </p:nvCxnSpPr>
        <p:spPr bwMode="auto">
          <a:xfrm>
            <a:off x="4343400" y="3124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3" name="Textfeld 102"/>
          <p:cNvSpPr txBox="1"/>
          <p:nvPr/>
        </p:nvSpPr>
        <p:spPr>
          <a:xfrm>
            <a:off x="4114801" y="18288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104" name="Textfeld 103"/>
          <p:cNvSpPr txBox="1"/>
          <p:nvPr/>
        </p:nvSpPr>
        <p:spPr>
          <a:xfrm>
            <a:off x="4114801" y="21336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05" name="Textfeld 104"/>
          <p:cNvSpPr txBox="1"/>
          <p:nvPr/>
        </p:nvSpPr>
        <p:spPr>
          <a:xfrm>
            <a:off x="4051482" y="25146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106" name="Textfeld 105"/>
          <p:cNvSpPr txBox="1"/>
          <p:nvPr/>
        </p:nvSpPr>
        <p:spPr>
          <a:xfrm>
            <a:off x="3339919" y="26670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107" name="Textfeld 106"/>
          <p:cNvSpPr txBox="1"/>
          <p:nvPr/>
        </p:nvSpPr>
        <p:spPr>
          <a:xfrm>
            <a:off x="3352800" y="29718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08" name="Abgerundetes Rechteck 107"/>
          <p:cNvSpPr/>
          <p:nvPr/>
        </p:nvSpPr>
        <p:spPr bwMode="auto">
          <a:xfrm>
            <a:off x="2971800" y="1600200"/>
            <a:ext cx="3810000" cy="2057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109" name="Gruppieren 108"/>
          <p:cNvGrpSpPr/>
          <p:nvPr/>
        </p:nvGrpSpPr>
        <p:grpSpPr>
          <a:xfrm>
            <a:off x="3774137" y="2895600"/>
            <a:ext cx="571500" cy="457200"/>
            <a:chOff x="1295400" y="4495800"/>
            <a:chExt cx="1143000" cy="914400"/>
          </a:xfrm>
        </p:grpSpPr>
        <p:cxnSp>
          <p:nvCxnSpPr>
            <p:cNvPr id="110" name="Gerade Verbindung 112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1" name="Gerade Verbindung 113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34" name="Bogen 133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5" name="Gerade Verbindung 115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36" name="Gruppieren 135"/>
          <p:cNvGrpSpPr/>
          <p:nvPr/>
        </p:nvGrpSpPr>
        <p:grpSpPr>
          <a:xfrm>
            <a:off x="4463291" y="2362200"/>
            <a:ext cx="758646" cy="1046238"/>
            <a:chOff x="2743200" y="4648200"/>
            <a:chExt cx="1371600" cy="1981200"/>
          </a:xfrm>
        </p:grpSpPr>
        <p:sp>
          <p:nvSpPr>
            <p:cNvPr id="137" name="Bogen 136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38" name="Bogen 137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9" name="Gerade Verbindung 119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0" name="Gerade Verbindung 120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41" name="Bogen 140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42" name="Gruppieren 141"/>
          <p:cNvGrpSpPr/>
          <p:nvPr/>
        </p:nvGrpSpPr>
        <p:grpSpPr>
          <a:xfrm>
            <a:off x="4459937" y="1676400"/>
            <a:ext cx="758646" cy="1046238"/>
            <a:chOff x="2743200" y="4648200"/>
            <a:chExt cx="1371600" cy="1981200"/>
          </a:xfrm>
        </p:grpSpPr>
        <p:sp>
          <p:nvSpPr>
            <p:cNvPr id="143" name="Bogen 142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44" name="Bogen 143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45" name="Gerade Verbindung 125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6" name="Gerade Verbindung 126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47" name="Bogen 146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48" name="Gruppieren 147"/>
          <p:cNvGrpSpPr/>
          <p:nvPr/>
        </p:nvGrpSpPr>
        <p:grpSpPr>
          <a:xfrm>
            <a:off x="5526737" y="2133600"/>
            <a:ext cx="1047750" cy="838200"/>
            <a:chOff x="1295400" y="4495800"/>
            <a:chExt cx="1143000" cy="914400"/>
          </a:xfrm>
        </p:grpSpPr>
        <p:cxnSp>
          <p:nvCxnSpPr>
            <p:cNvPr id="155" name="Gerade Verbindung 129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6" name="Gerade Verbindung 130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7" name="Bogen 156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61" name="Gerade Verbindung 132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62" name="Ellipse 161"/>
          <p:cNvSpPr/>
          <p:nvPr/>
        </p:nvSpPr>
        <p:spPr bwMode="auto">
          <a:xfrm>
            <a:off x="4459937" y="19812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3" name="Ellipse 162"/>
          <p:cNvSpPr/>
          <p:nvPr/>
        </p:nvSpPr>
        <p:spPr bwMode="auto">
          <a:xfrm>
            <a:off x="4459937" y="22860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9" name="Ellipse 178"/>
          <p:cNvSpPr/>
          <p:nvPr/>
        </p:nvSpPr>
        <p:spPr bwMode="auto">
          <a:xfrm>
            <a:off x="4459937" y="26670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5" name="Ellipse 184"/>
          <p:cNvSpPr/>
          <p:nvPr/>
        </p:nvSpPr>
        <p:spPr bwMode="auto">
          <a:xfrm>
            <a:off x="3621737" y="2895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6" name="Ellipse 185"/>
          <p:cNvSpPr/>
          <p:nvPr/>
        </p:nvSpPr>
        <p:spPr bwMode="auto">
          <a:xfrm>
            <a:off x="3621737" y="31242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87" name="Gerade Verbindung mit Pfeil 186"/>
          <p:cNvCxnSpPr/>
          <p:nvPr/>
        </p:nvCxnSpPr>
        <p:spPr bwMode="auto">
          <a:xfrm>
            <a:off x="1143000" y="2743200"/>
            <a:ext cx="1600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9" name="Textfeld 188"/>
          <p:cNvSpPr txBox="1"/>
          <p:nvPr/>
        </p:nvSpPr>
        <p:spPr>
          <a:xfrm>
            <a:off x="854302" y="2438400"/>
            <a:ext cx="5774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Erfüllt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7696200" y="12954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sp>
        <p:nvSpPr>
          <p:cNvPr id="190" name="Textfeld 189"/>
          <p:cNvSpPr txBox="1"/>
          <p:nvPr/>
        </p:nvSpPr>
        <p:spPr>
          <a:xfrm>
            <a:off x="1752600" y="30480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28721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Das Carry wird durch </a:t>
            </a:r>
            <a:r>
              <a:rPr lang="de-DE" dirty="0" err="1"/>
              <a:t>Cout</a:t>
            </a:r>
            <a:r>
              <a:rPr lang="de-DE" dirty="0"/>
              <a:t> = AB + (A+B)</a:t>
            </a:r>
            <a:r>
              <a:rPr lang="de-DE" dirty="0" err="1"/>
              <a:t>Cin</a:t>
            </a:r>
            <a:r>
              <a:rPr lang="de-DE" dirty="0"/>
              <a:t> gegeben.</a:t>
            </a:r>
          </a:p>
          <a:p>
            <a:r>
              <a:rPr lang="de-DE" dirty="0" smtClean="0"/>
              <a:t>Diese </a:t>
            </a:r>
            <a:r>
              <a:rPr lang="de-DE" dirty="0"/>
              <a:t>Funktion kann mit dem gemischten Gatter </a:t>
            </a:r>
            <a:r>
              <a:rPr lang="de-DE" dirty="0" smtClean="0"/>
              <a:t>für !</a:t>
            </a:r>
            <a:r>
              <a:rPr lang="de-DE" dirty="0" err="1" smtClean="0"/>
              <a:t>Cout</a:t>
            </a:r>
            <a:r>
              <a:rPr lang="de-DE" dirty="0" smtClean="0"/>
              <a:t> und eine Inverter </a:t>
            </a:r>
            <a:r>
              <a:rPr lang="de-DE" dirty="0"/>
              <a:t>implementiert </a:t>
            </a:r>
            <a:r>
              <a:rPr lang="de-DE" dirty="0" smtClean="0"/>
              <a:t>werden</a:t>
            </a:r>
          </a:p>
          <a:p>
            <a:r>
              <a:rPr lang="de-DE" dirty="0"/>
              <a:t>Problem: 3 PMOS übereinander ('Stack </a:t>
            </a:r>
            <a:r>
              <a:rPr lang="de-DE" dirty="0" err="1"/>
              <a:t>height</a:t>
            </a:r>
            <a:r>
              <a:rPr lang="de-DE" dirty="0"/>
              <a:t>' = 3)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18</a:t>
            </a:fld>
            <a:endParaRPr lang="de-DE" altLang="de-DE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50" y="2590800"/>
            <a:ext cx="2838450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Gerade Verbindung 5"/>
          <p:cNvCxnSpPr/>
          <p:nvPr/>
        </p:nvCxnSpPr>
        <p:spPr bwMode="auto">
          <a:xfrm flipH="1" flipV="1">
            <a:off x="2133600" y="5486400"/>
            <a:ext cx="1524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/>
          <p:nvPr/>
        </p:nvCxnSpPr>
        <p:spPr bwMode="auto">
          <a:xfrm flipV="1">
            <a:off x="2286000" y="5105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 flipV="1">
            <a:off x="2286000" y="5715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/>
          <p:nvPr/>
        </p:nvCxnSpPr>
        <p:spPr bwMode="auto">
          <a:xfrm flipH="1" flipV="1">
            <a:off x="2133600" y="4495800"/>
            <a:ext cx="1524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 flipV="1">
            <a:off x="2286000" y="4114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 flipV="1">
            <a:off x="2286000" y="4724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Textfeld 11"/>
          <p:cNvSpPr txBox="1"/>
          <p:nvPr/>
        </p:nvSpPr>
        <p:spPr>
          <a:xfrm>
            <a:off x="1066800" y="45720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13" name="Textfeld 12"/>
          <p:cNvSpPr txBox="1"/>
          <p:nvPr/>
        </p:nvSpPr>
        <p:spPr>
          <a:xfrm>
            <a:off x="1770141" y="5486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14" name="Textfeld 13"/>
          <p:cNvSpPr txBox="1"/>
          <p:nvPr/>
        </p:nvSpPr>
        <p:spPr>
          <a:xfrm>
            <a:off x="1828800" y="4648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cxnSp>
        <p:nvCxnSpPr>
          <p:cNvPr id="15" name="Gerade Verbindung 14"/>
          <p:cNvCxnSpPr/>
          <p:nvPr/>
        </p:nvCxnSpPr>
        <p:spPr bwMode="auto">
          <a:xfrm flipH="1" flipV="1">
            <a:off x="1524000" y="4495800"/>
            <a:ext cx="1524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Gerade Verbindung 15"/>
          <p:cNvCxnSpPr/>
          <p:nvPr/>
        </p:nvCxnSpPr>
        <p:spPr bwMode="auto">
          <a:xfrm flipV="1">
            <a:off x="1676400" y="4114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 flipV="1">
            <a:off x="1676400" y="4724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 Verbindung 17"/>
          <p:cNvCxnSpPr/>
          <p:nvPr/>
        </p:nvCxnSpPr>
        <p:spPr bwMode="auto">
          <a:xfrm>
            <a:off x="1676400" y="51054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>
            <a:off x="1676400" y="31242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1600200" y="3124200"/>
            <a:ext cx="1600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 flipH="1" flipV="1">
            <a:off x="1524000" y="3505200"/>
            <a:ext cx="1524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 Verbindung 21"/>
          <p:cNvCxnSpPr/>
          <p:nvPr/>
        </p:nvCxnSpPr>
        <p:spPr bwMode="auto">
          <a:xfrm flipV="1">
            <a:off x="1676400" y="3124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 Verbindung 22"/>
          <p:cNvCxnSpPr/>
          <p:nvPr/>
        </p:nvCxnSpPr>
        <p:spPr bwMode="auto">
          <a:xfrm flipV="1">
            <a:off x="1676400" y="3733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23"/>
          <p:cNvCxnSpPr/>
          <p:nvPr/>
        </p:nvCxnSpPr>
        <p:spPr bwMode="auto">
          <a:xfrm flipH="1" flipV="1">
            <a:off x="2133600" y="3505200"/>
            <a:ext cx="1524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 Verbindung 24"/>
          <p:cNvCxnSpPr/>
          <p:nvPr/>
        </p:nvCxnSpPr>
        <p:spPr bwMode="auto">
          <a:xfrm flipV="1">
            <a:off x="2286000" y="3124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25"/>
          <p:cNvCxnSpPr/>
          <p:nvPr/>
        </p:nvCxnSpPr>
        <p:spPr bwMode="auto">
          <a:xfrm flipV="1">
            <a:off x="2286000" y="3733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Gerade Verbindung 26"/>
          <p:cNvCxnSpPr/>
          <p:nvPr/>
        </p:nvCxnSpPr>
        <p:spPr bwMode="auto">
          <a:xfrm>
            <a:off x="1676400" y="31242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Textfeld 27"/>
          <p:cNvSpPr txBox="1"/>
          <p:nvPr/>
        </p:nvSpPr>
        <p:spPr>
          <a:xfrm>
            <a:off x="1066800" y="3505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29" name="Textfeld 28"/>
          <p:cNvSpPr txBox="1"/>
          <p:nvPr/>
        </p:nvSpPr>
        <p:spPr>
          <a:xfrm>
            <a:off x="1752600" y="3505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cxnSp>
        <p:nvCxnSpPr>
          <p:cNvPr id="30" name="Gerade Verbindung 29"/>
          <p:cNvCxnSpPr/>
          <p:nvPr/>
        </p:nvCxnSpPr>
        <p:spPr bwMode="auto">
          <a:xfrm>
            <a:off x="1676400" y="6096000"/>
            <a:ext cx="1447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Textfeld 30"/>
          <p:cNvSpPr txBox="1"/>
          <p:nvPr/>
        </p:nvSpPr>
        <p:spPr>
          <a:xfrm>
            <a:off x="2667000" y="5791200"/>
            <a:ext cx="433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Out</a:t>
            </a:r>
            <a:endParaRPr lang="de-DE" dirty="0"/>
          </a:p>
        </p:txBody>
      </p:sp>
      <p:sp>
        <p:nvSpPr>
          <p:cNvPr id="32" name="Ellipse 31"/>
          <p:cNvSpPr/>
          <p:nvPr/>
        </p:nvSpPr>
        <p:spPr bwMode="auto">
          <a:xfrm>
            <a:off x="1371600" y="4495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3" name="Ellipse 32"/>
          <p:cNvSpPr/>
          <p:nvPr/>
        </p:nvSpPr>
        <p:spPr bwMode="auto">
          <a:xfrm>
            <a:off x="2057400" y="45720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4" name="Ellipse 33"/>
          <p:cNvSpPr/>
          <p:nvPr/>
        </p:nvSpPr>
        <p:spPr bwMode="auto">
          <a:xfrm>
            <a:off x="2057400" y="55626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5" name="Ellipse 34"/>
          <p:cNvSpPr/>
          <p:nvPr/>
        </p:nvSpPr>
        <p:spPr bwMode="auto">
          <a:xfrm>
            <a:off x="2057400" y="35814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6" name="Ellipse 35"/>
          <p:cNvSpPr/>
          <p:nvPr/>
        </p:nvSpPr>
        <p:spPr bwMode="auto">
          <a:xfrm>
            <a:off x="1447800" y="35814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0" name="Gerade Verbindung 39"/>
          <p:cNvCxnSpPr/>
          <p:nvPr/>
        </p:nvCxnSpPr>
        <p:spPr bwMode="auto">
          <a:xfrm flipH="1" flipV="1">
            <a:off x="3886200" y="5486400"/>
            <a:ext cx="1524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40"/>
          <p:cNvCxnSpPr/>
          <p:nvPr/>
        </p:nvCxnSpPr>
        <p:spPr bwMode="auto">
          <a:xfrm flipV="1">
            <a:off x="4038600" y="5105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 flipV="1">
            <a:off x="4038600" y="5715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 flipH="1" flipV="1">
            <a:off x="4495800" y="5486400"/>
            <a:ext cx="1524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Gerade Verbindung 43"/>
          <p:cNvCxnSpPr/>
          <p:nvPr/>
        </p:nvCxnSpPr>
        <p:spPr bwMode="auto">
          <a:xfrm flipV="1">
            <a:off x="4648200" y="5105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Gerade Verbindung 44"/>
          <p:cNvCxnSpPr/>
          <p:nvPr/>
        </p:nvCxnSpPr>
        <p:spPr bwMode="auto">
          <a:xfrm flipV="1">
            <a:off x="4648200" y="5715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>
            <a:off x="3962400" y="6096000"/>
            <a:ext cx="1524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Gerade Verbindung 46"/>
          <p:cNvCxnSpPr/>
          <p:nvPr/>
        </p:nvCxnSpPr>
        <p:spPr bwMode="auto">
          <a:xfrm>
            <a:off x="4038600" y="51054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Gerade Verbindung 47"/>
          <p:cNvCxnSpPr/>
          <p:nvPr/>
        </p:nvCxnSpPr>
        <p:spPr bwMode="auto">
          <a:xfrm flipH="1" flipV="1">
            <a:off x="3886200" y="4495800"/>
            <a:ext cx="1524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Gerade Verbindung 48"/>
          <p:cNvCxnSpPr/>
          <p:nvPr/>
        </p:nvCxnSpPr>
        <p:spPr bwMode="auto">
          <a:xfrm flipV="1">
            <a:off x="4038600" y="4114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 Verbindung 49"/>
          <p:cNvCxnSpPr/>
          <p:nvPr/>
        </p:nvCxnSpPr>
        <p:spPr bwMode="auto">
          <a:xfrm flipV="1">
            <a:off x="4038600" y="4724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 flipH="1" flipV="1">
            <a:off x="5181600" y="5486400"/>
            <a:ext cx="1524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 flipV="1">
            <a:off x="5334000" y="5105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52"/>
          <p:cNvCxnSpPr/>
          <p:nvPr/>
        </p:nvCxnSpPr>
        <p:spPr bwMode="auto">
          <a:xfrm flipV="1">
            <a:off x="5334000" y="5715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Gerade Verbindung 53"/>
          <p:cNvCxnSpPr/>
          <p:nvPr/>
        </p:nvCxnSpPr>
        <p:spPr bwMode="auto">
          <a:xfrm flipH="1" flipV="1">
            <a:off x="5181600" y="4495800"/>
            <a:ext cx="1524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Gerade Verbindung 54"/>
          <p:cNvCxnSpPr/>
          <p:nvPr/>
        </p:nvCxnSpPr>
        <p:spPr bwMode="auto">
          <a:xfrm flipV="1">
            <a:off x="5334000" y="4114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 Verbindung 55"/>
          <p:cNvCxnSpPr/>
          <p:nvPr/>
        </p:nvCxnSpPr>
        <p:spPr bwMode="auto">
          <a:xfrm flipV="1">
            <a:off x="5334000" y="4724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56"/>
          <p:cNvCxnSpPr/>
          <p:nvPr/>
        </p:nvCxnSpPr>
        <p:spPr bwMode="auto">
          <a:xfrm>
            <a:off x="3962400" y="4114800"/>
            <a:ext cx="1905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8" name="Textfeld 57"/>
          <p:cNvSpPr txBox="1"/>
          <p:nvPr/>
        </p:nvSpPr>
        <p:spPr>
          <a:xfrm>
            <a:off x="3581400" y="5486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59" name="Textfeld 58"/>
          <p:cNvSpPr txBox="1"/>
          <p:nvPr/>
        </p:nvSpPr>
        <p:spPr>
          <a:xfrm>
            <a:off x="4267200" y="5486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60" name="Textfeld 59"/>
          <p:cNvSpPr txBox="1"/>
          <p:nvPr/>
        </p:nvSpPr>
        <p:spPr>
          <a:xfrm>
            <a:off x="3594282" y="44958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61" name="Textfeld 60"/>
          <p:cNvSpPr txBox="1"/>
          <p:nvPr/>
        </p:nvSpPr>
        <p:spPr>
          <a:xfrm>
            <a:off x="4953000" y="5486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62" name="Textfeld 61"/>
          <p:cNvSpPr txBox="1"/>
          <p:nvPr/>
        </p:nvSpPr>
        <p:spPr>
          <a:xfrm>
            <a:off x="5029200" y="4648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66" name="Textfeld 65"/>
          <p:cNvSpPr txBox="1"/>
          <p:nvPr/>
        </p:nvSpPr>
        <p:spPr>
          <a:xfrm>
            <a:off x="5586668" y="3810000"/>
            <a:ext cx="433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Out</a:t>
            </a:r>
            <a:endParaRPr lang="de-DE" dirty="0"/>
          </a:p>
        </p:txBody>
      </p:sp>
      <p:cxnSp>
        <p:nvCxnSpPr>
          <p:cNvPr id="63" name="Gerade Verbindung 26"/>
          <p:cNvCxnSpPr/>
          <p:nvPr/>
        </p:nvCxnSpPr>
        <p:spPr bwMode="auto">
          <a:xfrm>
            <a:off x="1676400" y="4114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Textfeld 4"/>
          <p:cNvSpPr txBox="1"/>
          <p:nvPr/>
        </p:nvSpPr>
        <p:spPr>
          <a:xfrm>
            <a:off x="1600200" y="28956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sp>
        <p:nvSpPr>
          <p:cNvPr id="64" name="Textfeld 63"/>
          <p:cNvSpPr txBox="1"/>
          <p:nvPr/>
        </p:nvSpPr>
        <p:spPr>
          <a:xfrm>
            <a:off x="3877384" y="60960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22790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Der PMOS Zweig kann umgeformt </a:t>
            </a:r>
            <a:r>
              <a:rPr lang="de-DE" dirty="0" smtClean="0"/>
              <a:t>werden</a:t>
            </a:r>
          </a:p>
          <a:p>
            <a:r>
              <a:rPr lang="de-DE" dirty="0" smtClean="0"/>
              <a:t>Idee: Wenn !A UND !B leitet (Schaltung im </a:t>
            </a:r>
            <a:r>
              <a:rPr lang="de-DE" dirty="0"/>
              <a:t>R</a:t>
            </a:r>
            <a:r>
              <a:rPr lang="de-DE" dirty="0" smtClean="0"/>
              <a:t>echteck) dann leitet !A ODER !B auch </a:t>
            </a:r>
            <a:r>
              <a:rPr lang="de-DE" dirty="0"/>
              <a:t>(Schaltung im </a:t>
            </a:r>
            <a:r>
              <a:rPr lang="de-DE" dirty="0" smtClean="0"/>
              <a:t>Kreis)</a:t>
            </a:r>
          </a:p>
          <a:p>
            <a:r>
              <a:rPr lang="de-DE" dirty="0" smtClean="0"/>
              <a:t>=&gt; Man kann </a:t>
            </a:r>
            <a:r>
              <a:rPr lang="de-DE" dirty="0"/>
              <a:t>!A UND !B </a:t>
            </a:r>
            <a:r>
              <a:rPr lang="de-DE" dirty="0" smtClean="0"/>
              <a:t>an VDD </a:t>
            </a:r>
            <a:r>
              <a:rPr lang="de-DE" dirty="0" err="1" smtClean="0"/>
              <a:t>anschliessen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19</a:t>
            </a:fld>
            <a:endParaRPr lang="de-DE" altLang="de-DE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4900" y="3200400"/>
            <a:ext cx="285750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590800"/>
            <a:ext cx="2838450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feil nach rechts 3"/>
          <p:cNvSpPr/>
          <p:nvPr/>
        </p:nvSpPr>
        <p:spPr bwMode="auto">
          <a:xfrm>
            <a:off x="4038600" y="4495800"/>
            <a:ext cx="609600" cy="304800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Ellipse 4"/>
          <p:cNvSpPr/>
          <p:nvPr/>
        </p:nvSpPr>
        <p:spPr bwMode="auto">
          <a:xfrm>
            <a:off x="5257800" y="2971800"/>
            <a:ext cx="1295400" cy="17526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" name="Rechteck 7"/>
          <p:cNvSpPr/>
          <p:nvPr/>
        </p:nvSpPr>
        <p:spPr bwMode="auto">
          <a:xfrm>
            <a:off x="2743200" y="3581400"/>
            <a:ext cx="1143000" cy="990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" name="Ellipse 10"/>
          <p:cNvSpPr/>
          <p:nvPr/>
        </p:nvSpPr>
        <p:spPr bwMode="auto">
          <a:xfrm>
            <a:off x="1981200" y="2590800"/>
            <a:ext cx="1295400" cy="1066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9248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Addition von Binärzahlen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822450"/>
          </a:xfrm>
        </p:spPr>
        <p:txBody>
          <a:bodyPr/>
          <a:lstStyle/>
          <a:p>
            <a:r>
              <a:rPr lang="de-DE" dirty="0"/>
              <a:t>Die Addition erfolgt stellenweise wie bei Dezimalzahlen mit einem </a:t>
            </a:r>
            <a:r>
              <a:rPr lang="de-DE" b="1" dirty="0"/>
              <a:t>Übertrag (carry</a:t>
            </a:r>
            <a:r>
              <a:rPr lang="de-DE" b="1" dirty="0" smtClean="0"/>
              <a:t>)</a:t>
            </a:r>
            <a:r>
              <a:rPr lang="de-DE" dirty="0" smtClean="0"/>
              <a:t>:</a:t>
            </a:r>
          </a:p>
          <a:p>
            <a:r>
              <a:rPr lang="de-DE" dirty="0"/>
              <a:t>In jeder Stufe werden also aus den </a:t>
            </a:r>
            <a:r>
              <a:rPr lang="de-DE" b="1" dirty="0"/>
              <a:t>3 Eingängen </a:t>
            </a:r>
            <a:r>
              <a:rPr lang="de-DE" dirty="0"/>
              <a:t>a</a:t>
            </a:r>
            <a:r>
              <a:rPr lang="de-DE" dirty="0" smtClean="0"/>
              <a:t>, b, </a:t>
            </a:r>
            <a:r>
              <a:rPr lang="de-DE" dirty="0" err="1" smtClean="0"/>
              <a:t>cin</a:t>
            </a:r>
            <a:r>
              <a:rPr lang="de-DE" dirty="0" smtClean="0"/>
              <a:t> </a:t>
            </a:r>
            <a:r>
              <a:rPr lang="de-DE" dirty="0"/>
              <a:t>die </a:t>
            </a:r>
            <a:r>
              <a:rPr lang="de-DE" b="1" dirty="0"/>
              <a:t>Ausgänge </a:t>
            </a:r>
            <a:r>
              <a:rPr lang="de-DE" dirty="0" err="1"/>
              <a:t>sum</a:t>
            </a:r>
            <a:r>
              <a:rPr lang="de-DE" dirty="0"/>
              <a:t> und </a:t>
            </a:r>
            <a:r>
              <a:rPr lang="de-DE" dirty="0" err="1"/>
              <a:t>cout</a:t>
            </a:r>
            <a:r>
              <a:rPr lang="de-DE" dirty="0"/>
              <a:t> erzeugt</a:t>
            </a:r>
            <a:r>
              <a:rPr lang="de-DE" dirty="0" smtClean="0"/>
              <a:t>.</a:t>
            </a:r>
          </a:p>
          <a:p>
            <a:r>
              <a:rPr lang="de-DE" dirty="0"/>
              <a:t>Man nennt diesen wichtigen Schaltungsblock den </a:t>
            </a:r>
            <a:r>
              <a:rPr lang="de-DE" b="1" dirty="0" err="1"/>
              <a:t>Volladdierer</a:t>
            </a:r>
            <a:r>
              <a:rPr lang="de-DE" b="1" dirty="0"/>
              <a:t> </a:t>
            </a:r>
            <a:r>
              <a:rPr lang="de-DE" dirty="0"/>
              <a:t>(</a:t>
            </a:r>
            <a:r>
              <a:rPr lang="de-DE" dirty="0" err="1"/>
              <a:t>full</a:t>
            </a:r>
            <a:r>
              <a:rPr lang="de-DE" dirty="0"/>
              <a:t> </a:t>
            </a:r>
            <a:r>
              <a:rPr lang="de-DE" dirty="0" err="1"/>
              <a:t>adder</a:t>
            </a:r>
            <a:r>
              <a:rPr lang="de-DE" dirty="0"/>
              <a:t>, FA):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</a:t>
            </a:fld>
            <a:endParaRPr lang="de-DE" altLang="de-DE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2990850"/>
            <a:ext cx="7058025" cy="150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34636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-&gt; Optimierter </a:t>
            </a:r>
            <a:r>
              <a:rPr lang="de-DE" dirty="0" err="1" smtClean="0"/>
              <a:t>Volladierer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20</a:t>
            </a:fld>
            <a:endParaRPr lang="de-DE" altLang="de-DE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105025"/>
            <a:ext cx="6477000" cy="391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1001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Optimierung: </a:t>
            </a:r>
            <a:r>
              <a:rPr lang="de-DE" b="1" dirty="0" smtClean="0"/>
              <a:t>Polaritätswechsel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Carry ist ein kritischer Pfad, da das Signal durch alle Bits läuft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21</a:t>
            </a:fld>
            <a:endParaRPr lang="de-DE" altLang="de-DE"/>
          </a:p>
        </p:txBody>
      </p:sp>
      <p:grpSp>
        <p:nvGrpSpPr>
          <p:cNvPr id="5" name="Gruppieren 4"/>
          <p:cNvGrpSpPr/>
          <p:nvPr/>
        </p:nvGrpSpPr>
        <p:grpSpPr>
          <a:xfrm>
            <a:off x="4607863" y="1981200"/>
            <a:ext cx="571500" cy="457200"/>
            <a:chOff x="1295400" y="4495800"/>
            <a:chExt cx="1143000" cy="914400"/>
          </a:xfrm>
        </p:grpSpPr>
        <p:cxnSp>
          <p:nvCxnSpPr>
            <p:cNvPr id="9" name="Gerade Verbindung 8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" name="Gerade Verbindung 9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" name="Bogen 10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" name="Gerade Verbindung 12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4" name="Gruppieren 3"/>
          <p:cNvGrpSpPr/>
          <p:nvPr/>
        </p:nvGrpSpPr>
        <p:grpSpPr>
          <a:xfrm>
            <a:off x="5217463" y="1642533"/>
            <a:ext cx="1295400" cy="1786467"/>
            <a:chOff x="2743200" y="4648200"/>
            <a:chExt cx="1371600" cy="1981200"/>
          </a:xfrm>
        </p:grpSpPr>
        <p:sp>
          <p:nvSpPr>
            <p:cNvPr id="15" name="Bogen 14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6" name="Bogen 15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7" name="Gerade Verbindung 16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" name="Gerade Verbindung 17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9" name="Bogen 18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1" name="Gerade Verbindung 20"/>
          <p:cNvCxnSpPr/>
          <p:nvPr/>
        </p:nvCxnSpPr>
        <p:spPr bwMode="auto">
          <a:xfrm>
            <a:off x="5217463" y="2209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6" name="Gruppieren 25"/>
          <p:cNvGrpSpPr/>
          <p:nvPr/>
        </p:nvGrpSpPr>
        <p:grpSpPr>
          <a:xfrm>
            <a:off x="4607863" y="2667000"/>
            <a:ext cx="571500" cy="457200"/>
            <a:chOff x="1295400" y="4495800"/>
            <a:chExt cx="1143000" cy="914400"/>
          </a:xfrm>
        </p:grpSpPr>
        <p:cxnSp>
          <p:nvCxnSpPr>
            <p:cNvPr id="27" name="Gerade Verbindung 2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Gerade Verbindung 2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9" name="Bogen 2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0" name="Gerade Verbindung 2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31" name="Gerade Verbindung 30"/>
          <p:cNvCxnSpPr/>
          <p:nvPr/>
        </p:nvCxnSpPr>
        <p:spPr bwMode="auto">
          <a:xfrm>
            <a:off x="5217463" y="2895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2" name="Gruppieren 31"/>
          <p:cNvGrpSpPr/>
          <p:nvPr/>
        </p:nvGrpSpPr>
        <p:grpSpPr>
          <a:xfrm>
            <a:off x="3617263" y="2590800"/>
            <a:ext cx="758646" cy="1046238"/>
            <a:chOff x="2743200" y="4648200"/>
            <a:chExt cx="1371600" cy="1981200"/>
          </a:xfrm>
        </p:grpSpPr>
        <p:sp>
          <p:nvSpPr>
            <p:cNvPr id="33" name="Bogen 32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4" name="Bogen 33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5" name="Gerade Verbindung 34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6" name="Gerade Verbindung 35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7" name="Bogen 36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4" name="Gerade Verbindung 23"/>
          <p:cNvCxnSpPr/>
          <p:nvPr/>
        </p:nvCxnSpPr>
        <p:spPr bwMode="auto">
          <a:xfrm>
            <a:off x="4150663" y="2057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4150663" y="2362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40"/>
          <p:cNvCxnSpPr/>
          <p:nvPr/>
        </p:nvCxnSpPr>
        <p:spPr bwMode="auto">
          <a:xfrm>
            <a:off x="4150663" y="2743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3312463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>
            <a:off x="3312463" y="3200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5" name="Gruppieren 24"/>
          <p:cNvGrpSpPr/>
          <p:nvPr/>
        </p:nvGrpSpPr>
        <p:grpSpPr>
          <a:xfrm>
            <a:off x="7046263" y="2286000"/>
            <a:ext cx="525517" cy="457200"/>
            <a:chOff x="3276600" y="5181600"/>
            <a:chExt cx="1219200" cy="1060704"/>
          </a:xfrm>
        </p:grpSpPr>
        <p:sp>
          <p:nvSpPr>
            <p:cNvPr id="44" name="Ellipse 43"/>
            <p:cNvSpPr/>
            <p:nvPr/>
          </p:nvSpPr>
          <p:spPr bwMode="auto">
            <a:xfrm>
              <a:off x="4191000" y="55626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45" name="Gleichschenkliges Dreieck 44"/>
            <p:cNvSpPr/>
            <p:nvPr/>
          </p:nvSpPr>
          <p:spPr bwMode="auto">
            <a:xfrm rot="5400000">
              <a:off x="3203448" y="52547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46" name="Ellipse 45"/>
          <p:cNvSpPr/>
          <p:nvPr/>
        </p:nvSpPr>
        <p:spPr bwMode="auto">
          <a:xfrm>
            <a:off x="6436663" y="2362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7" name="Gerade Verbindung 14336"/>
          <p:cNvCxnSpPr/>
          <p:nvPr/>
        </p:nvCxnSpPr>
        <p:spPr bwMode="auto">
          <a:xfrm>
            <a:off x="6741463" y="2514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7579663" y="2514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>
            <a:off x="4379263" y="3124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4" name="Gruppieren 53"/>
          <p:cNvGrpSpPr/>
          <p:nvPr/>
        </p:nvGrpSpPr>
        <p:grpSpPr>
          <a:xfrm>
            <a:off x="4607863" y="4038600"/>
            <a:ext cx="571500" cy="457200"/>
            <a:chOff x="1295400" y="4495800"/>
            <a:chExt cx="1143000" cy="914400"/>
          </a:xfrm>
        </p:grpSpPr>
        <p:cxnSp>
          <p:nvCxnSpPr>
            <p:cNvPr id="55" name="Gerade Verbindung 54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6" name="Gerade Verbindung 55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7" name="Bogen 56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58" name="Gerade Verbindung 57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59" name="Gruppieren 58"/>
          <p:cNvGrpSpPr/>
          <p:nvPr/>
        </p:nvGrpSpPr>
        <p:grpSpPr>
          <a:xfrm>
            <a:off x="5217463" y="3699933"/>
            <a:ext cx="1295400" cy="1786467"/>
            <a:chOff x="2743200" y="4648200"/>
            <a:chExt cx="1371600" cy="1981200"/>
          </a:xfrm>
        </p:grpSpPr>
        <p:sp>
          <p:nvSpPr>
            <p:cNvPr id="60" name="Bogen 59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1" name="Bogen 60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2" name="Gerade Verbindung 61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3" name="Gerade Verbindung 62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4" name="Bogen 63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65" name="Gerade Verbindung 64"/>
          <p:cNvCxnSpPr/>
          <p:nvPr/>
        </p:nvCxnSpPr>
        <p:spPr bwMode="auto">
          <a:xfrm>
            <a:off x="5217463" y="4267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6" name="Gruppieren 65"/>
          <p:cNvGrpSpPr/>
          <p:nvPr/>
        </p:nvGrpSpPr>
        <p:grpSpPr>
          <a:xfrm>
            <a:off x="4607863" y="4724400"/>
            <a:ext cx="571500" cy="457200"/>
            <a:chOff x="1295400" y="4495800"/>
            <a:chExt cx="1143000" cy="914400"/>
          </a:xfrm>
        </p:grpSpPr>
        <p:cxnSp>
          <p:nvCxnSpPr>
            <p:cNvPr id="67" name="Gerade Verbindung 6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8" name="Gerade Verbindung 6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9" name="Bogen 6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70" name="Gerade Verbindung 6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71" name="Gerade Verbindung 70"/>
          <p:cNvCxnSpPr/>
          <p:nvPr/>
        </p:nvCxnSpPr>
        <p:spPr bwMode="auto">
          <a:xfrm>
            <a:off x="5217463" y="4953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4150663" y="4114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>
            <a:off x="4150663" y="4419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>
            <a:off x="4150663" y="4724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75" name="Gruppieren 74"/>
          <p:cNvGrpSpPr/>
          <p:nvPr/>
        </p:nvGrpSpPr>
        <p:grpSpPr>
          <a:xfrm>
            <a:off x="7046263" y="4343400"/>
            <a:ext cx="525517" cy="457200"/>
            <a:chOff x="3276600" y="5181600"/>
            <a:chExt cx="1219200" cy="1060704"/>
          </a:xfrm>
        </p:grpSpPr>
        <p:sp>
          <p:nvSpPr>
            <p:cNvPr id="76" name="Ellipse 75"/>
            <p:cNvSpPr/>
            <p:nvPr/>
          </p:nvSpPr>
          <p:spPr bwMode="auto">
            <a:xfrm>
              <a:off x="4191000" y="55626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77" name="Gleichschenkliges Dreieck 76"/>
            <p:cNvSpPr/>
            <p:nvPr/>
          </p:nvSpPr>
          <p:spPr bwMode="auto">
            <a:xfrm rot="5400000">
              <a:off x="3203448" y="52547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78" name="Ellipse 77"/>
          <p:cNvSpPr/>
          <p:nvPr/>
        </p:nvSpPr>
        <p:spPr bwMode="auto">
          <a:xfrm>
            <a:off x="6436663" y="44196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9" name="Gerade Verbindung 78"/>
          <p:cNvCxnSpPr/>
          <p:nvPr/>
        </p:nvCxnSpPr>
        <p:spPr bwMode="auto">
          <a:xfrm>
            <a:off x="6741463" y="4572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>
            <a:off x="4150663" y="5181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Gerade Verbindung 82"/>
          <p:cNvCxnSpPr/>
          <p:nvPr/>
        </p:nvCxnSpPr>
        <p:spPr bwMode="auto">
          <a:xfrm>
            <a:off x="4150663" y="4953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4" name="Gruppieren 83"/>
          <p:cNvGrpSpPr/>
          <p:nvPr/>
        </p:nvGrpSpPr>
        <p:grpSpPr>
          <a:xfrm>
            <a:off x="3388663" y="3886200"/>
            <a:ext cx="758646" cy="1046238"/>
            <a:chOff x="2743200" y="4648200"/>
            <a:chExt cx="1371600" cy="1981200"/>
          </a:xfrm>
        </p:grpSpPr>
        <p:sp>
          <p:nvSpPr>
            <p:cNvPr id="85" name="Bogen 84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86" name="Bogen 85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87" name="Gerade Verbindung 86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8" name="Gerade Verbindung 87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9" name="Bogen 88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90" name="Gerade Verbindung 89"/>
          <p:cNvCxnSpPr/>
          <p:nvPr/>
        </p:nvCxnSpPr>
        <p:spPr bwMode="auto">
          <a:xfrm>
            <a:off x="3083863" y="4267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Gerade Verbindung 90"/>
          <p:cNvCxnSpPr/>
          <p:nvPr/>
        </p:nvCxnSpPr>
        <p:spPr bwMode="auto">
          <a:xfrm>
            <a:off x="3083863" y="4572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/>
          <p:nvPr/>
        </p:nvCxnSpPr>
        <p:spPr bwMode="auto">
          <a:xfrm>
            <a:off x="3083863" y="4419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4" name="Textfeld 93"/>
          <p:cNvSpPr txBox="1"/>
          <p:nvPr/>
        </p:nvSpPr>
        <p:spPr>
          <a:xfrm>
            <a:off x="4150663" y="1828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4150663" y="2133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6" name="Textfeld 95"/>
          <p:cNvSpPr txBox="1"/>
          <p:nvPr/>
        </p:nvSpPr>
        <p:spPr>
          <a:xfrm>
            <a:off x="4087345" y="25146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97" name="Textfeld 96"/>
          <p:cNvSpPr txBox="1"/>
          <p:nvPr/>
        </p:nvSpPr>
        <p:spPr>
          <a:xfrm>
            <a:off x="3375782" y="26670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98" name="Textfeld 97"/>
          <p:cNvSpPr txBox="1"/>
          <p:nvPr/>
        </p:nvSpPr>
        <p:spPr>
          <a:xfrm>
            <a:off x="3388663" y="29718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9" name="Textfeld 98"/>
          <p:cNvSpPr txBox="1"/>
          <p:nvPr/>
        </p:nvSpPr>
        <p:spPr>
          <a:xfrm>
            <a:off x="3083863" y="40386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100" name="Textfeld 99"/>
          <p:cNvSpPr txBox="1"/>
          <p:nvPr/>
        </p:nvSpPr>
        <p:spPr>
          <a:xfrm>
            <a:off x="3160063" y="4267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101" name="Textfeld 100"/>
          <p:cNvSpPr txBox="1"/>
          <p:nvPr/>
        </p:nvSpPr>
        <p:spPr>
          <a:xfrm>
            <a:off x="3160063" y="4419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02" name="Textfeld 101"/>
          <p:cNvSpPr txBox="1"/>
          <p:nvPr/>
        </p:nvSpPr>
        <p:spPr>
          <a:xfrm>
            <a:off x="4150663" y="45720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103" name="Textfeld 102"/>
          <p:cNvSpPr txBox="1"/>
          <p:nvPr/>
        </p:nvSpPr>
        <p:spPr>
          <a:xfrm>
            <a:off x="4226863" y="4800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104" name="Textfeld 103"/>
          <p:cNvSpPr txBox="1"/>
          <p:nvPr/>
        </p:nvSpPr>
        <p:spPr>
          <a:xfrm>
            <a:off x="4226863" y="4953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05" name="Textfeld 104"/>
          <p:cNvSpPr txBox="1"/>
          <p:nvPr/>
        </p:nvSpPr>
        <p:spPr>
          <a:xfrm>
            <a:off x="6512863" y="25908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</a:t>
            </a:r>
            <a:r>
              <a:rPr lang="de-DE" dirty="0" err="1" smtClean="0"/>
              <a:t>Cout</a:t>
            </a:r>
            <a:endParaRPr lang="de-DE" dirty="0"/>
          </a:p>
        </p:txBody>
      </p:sp>
      <p:sp>
        <p:nvSpPr>
          <p:cNvPr id="106" name="Textfeld 105"/>
          <p:cNvSpPr txBox="1"/>
          <p:nvPr/>
        </p:nvSpPr>
        <p:spPr>
          <a:xfrm>
            <a:off x="7677503" y="259080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Cout</a:t>
            </a:r>
            <a:endParaRPr lang="de-DE" dirty="0"/>
          </a:p>
        </p:txBody>
      </p:sp>
      <p:sp>
        <p:nvSpPr>
          <p:cNvPr id="107" name="Textfeld 106"/>
          <p:cNvSpPr txBox="1"/>
          <p:nvPr/>
        </p:nvSpPr>
        <p:spPr>
          <a:xfrm>
            <a:off x="6589063" y="47244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</a:t>
            </a:r>
            <a:r>
              <a:rPr lang="de-DE" dirty="0" err="1" smtClean="0"/>
              <a:t>Sout</a:t>
            </a:r>
            <a:endParaRPr lang="de-DE" dirty="0"/>
          </a:p>
        </p:txBody>
      </p:sp>
      <p:sp>
        <p:nvSpPr>
          <p:cNvPr id="108" name="Textfeld 107"/>
          <p:cNvSpPr txBox="1"/>
          <p:nvPr/>
        </p:nvSpPr>
        <p:spPr>
          <a:xfrm>
            <a:off x="7427263" y="464820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Sout</a:t>
            </a:r>
            <a:endParaRPr lang="de-DE" dirty="0"/>
          </a:p>
        </p:txBody>
      </p:sp>
      <p:sp>
        <p:nvSpPr>
          <p:cNvPr id="14344" name="Abgerundetes Rechteck 14343"/>
          <p:cNvSpPr/>
          <p:nvPr/>
        </p:nvSpPr>
        <p:spPr bwMode="auto">
          <a:xfrm>
            <a:off x="3007663" y="1600200"/>
            <a:ext cx="3810000" cy="2057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45" name="Textfeld 14344"/>
          <p:cNvSpPr txBox="1"/>
          <p:nvPr/>
        </p:nvSpPr>
        <p:spPr>
          <a:xfrm>
            <a:off x="3617263" y="1295400"/>
            <a:ext cx="14670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Gemischtes Gatter</a:t>
            </a:r>
            <a:endParaRPr lang="de-DE" dirty="0"/>
          </a:p>
        </p:txBody>
      </p:sp>
      <p:sp>
        <p:nvSpPr>
          <p:cNvPr id="111" name="Abgerundetes Rechteck 110"/>
          <p:cNvSpPr/>
          <p:nvPr/>
        </p:nvSpPr>
        <p:spPr bwMode="auto">
          <a:xfrm>
            <a:off x="3007663" y="3733800"/>
            <a:ext cx="3810000" cy="2057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2" name="Textfeld 111"/>
          <p:cNvSpPr txBox="1"/>
          <p:nvPr/>
        </p:nvSpPr>
        <p:spPr>
          <a:xfrm>
            <a:off x="3617263" y="5562600"/>
            <a:ext cx="14670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Gemischtes Gatter</a:t>
            </a:r>
            <a:endParaRPr lang="de-DE" dirty="0"/>
          </a:p>
        </p:txBody>
      </p:sp>
      <p:cxnSp>
        <p:nvCxnSpPr>
          <p:cNvPr id="14347" name="Gerade Verbindung mit Pfeil 14346"/>
          <p:cNvCxnSpPr/>
          <p:nvPr/>
        </p:nvCxnSpPr>
        <p:spPr bwMode="auto">
          <a:xfrm flipV="1">
            <a:off x="3998263" y="2286000"/>
            <a:ext cx="396240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8" name="Textfeld 14347"/>
          <p:cNvSpPr txBox="1"/>
          <p:nvPr/>
        </p:nvSpPr>
        <p:spPr>
          <a:xfrm>
            <a:off x="7122463" y="1905000"/>
            <a:ext cx="11833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Kritischer Pfad</a:t>
            </a:r>
            <a:endParaRPr lang="de-DE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828800"/>
            <a:ext cx="17145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810000"/>
            <a:ext cx="2447925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9" name="Freihandform 14348"/>
          <p:cNvSpPr/>
          <p:nvPr/>
        </p:nvSpPr>
        <p:spPr bwMode="auto">
          <a:xfrm>
            <a:off x="3698825" y="2514599"/>
            <a:ext cx="3694568" cy="1607457"/>
          </a:xfrm>
          <a:custGeom>
            <a:avLst/>
            <a:gdLst>
              <a:gd name="connsiteX0" fmla="*/ 3209975 w 3694568"/>
              <a:gd name="connsiteY0" fmla="*/ 0 h 1625600"/>
              <a:gd name="connsiteX1" fmla="*/ 3456718 w 3694568"/>
              <a:gd name="connsiteY1" fmla="*/ 740229 h 1625600"/>
              <a:gd name="connsiteX2" fmla="*/ 249061 w 3694568"/>
              <a:gd name="connsiteY2" fmla="*/ 1219200 h 1625600"/>
              <a:gd name="connsiteX3" fmla="*/ 452261 w 3694568"/>
              <a:gd name="connsiteY3" fmla="*/ 1625600 h 162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94568" h="1625600">
                <a:moveTo>
                  <a:pt x="3209975" y="0"/>
                </a:moveTo>
                <a:cubicBezTo>
                  <a:pt x="3580089" y="268514"/>
                  <a:pt x="3950204" y="537029"/>
                  <a:pt x="3456718" y="740229"/>
                </a:cubicBezTo>
                <a:cubicBezTo>
                  <a:pt x="2963232" y="943429"/>
                  <a:pt x="749804" y="1071638"/>
                  <a:pt x="249061" y="1219200"/>
                </a:cubicBezTo>
                <a:cubicBezTo>
                  <a:pt x="-251682" y="1366762"/>
                  <a:pt x="100289" y="1496181"/>
                  <a:pt x="452261" y="162560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1604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b="1" dirty="0"/>
              <a:t>Getaktete </a:t>
            </a:r>
            <a:r>
              <a:rPr lang="de-DE" b="1" dirty="0" smtClean="0"/>
              <a:t>Schaltungen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22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938321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b="1" dirty="0"/>
              <a:t>Schieberegister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23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62481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Schieberegister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Schieberegister entstehen durch Hintereinanderschalten von FFs.</a:t>
            </a:r>
          </a:p>
          <a:p>
            <a:r>
              <a:rPr lang="de-DE" dirty="0"/>
              <a:t>Zwischen den Stufen ist keine (wenig) </a:t>
            </a:r>
            <a:r>
              <a:rPr lang="de-DE" dirty="0" smtClean="0"/>
              <a:t>Logik</a:t>
            </a:r>
          </a:p>
          <a:p>
            <a:r>
              <a:rPr lang="de-DE" b="1" dirty="0"/>
              <a:t>Vorsicht</a:t>
            </a:r>
            <a:r>
              <a:rPr lang="de-DE" dirty="0"/>
              <a:t>: Die Hold-Zeit kann leicht verletzt sein. Daher fügt man manchmal Verzögerungen (</a:t>
            </a:r>
            <a:r>
              <a:rPr lang="de-DE" dirty="0" err="1" smtClean="0"/>
              <a:t>Inverterketten</a:t>
            </a:r>
            <a:r>
              <a:rPr lang="de-DE" dirty="0" smtClean="0"/>
              <a:t>) in </a:t>
            </a:r>
            <a:r>
              <a:rPr lang="de-DE" dirty="0"/>
              <a:t>den Datenpfad ein.</a:t>
            </a:r>
          </a:p>
          <a:p>
            <a:r>
              <a:rPr lang="de-DE" dirty="0" smtClean="0"/>
              <a:t>Anwendungen</a:t>
            </a:r>
            <a:r>
              <a:rPr lang="de-DE" dirty="0"/>
              <a:t>:</a:t>
            </a:r>
          </a:p>
          <a:p>
            <a:pPr lvl="1"/>
            <a:r>
              <a:rPr lang="de-DE" dirty="0" smtClean="0"/>
              <a:t>Verzögerung </a:t>
            </a:r>
            <a:r>
              <a:rPr lang="de-DE" dirty="0"/>
              <a:t>von Signalen (z.B. bei </a:t>
            </a:r>
            <a:r>
              <a:rPr lang="de-DE" dirty="0" err="1"/>
              <a:t>Pipelining</a:t>
            </a:r>
            <a:r>
              <a:rPr lang="de-DE" dirty="0"/>
              <a:t>)</a:t>
            </a:r>
          </a:p>
          <a:p>
            <a:pPr lvl="1"/>
            <a:r>
              <a:rPr lang="de-DE" dirty="0" smtClean="0"/>
              <a:t>Einfache </a:t>
            </a:r>
            <a:r>
              <a:rPr lang="de-DE" dirty="0"/>
              <a:t>Zustandscodierung</a:t>
            </a:r>
          </a:p>
          <a:p>
            <a:pPr lvl="1"/>
            <a:r>
              <a:rPr lang="de-DE" dirty="0" smtClean="0"/>
              <a:t>Spezielle </a:t>
            </a:r>
            <a:r>
              <a:rPr lang="de-DE" dirty="0"/>
              <a:t>Zähler (mit Rückkopplung)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24</a:t>
            </a:fld>
            <a:endParaRPr lang="de-DE" altLang="de-DE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275" y="3505200"/>
            <a:ext cx="7029450" cy="298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0149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Schieberegister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Schieberegister: Sehr einfach, </a:t>
            </a:r>
            <a:r>
              <a:rPr lang="de-DE" dirty="0"/>
              <a:t>k</a:t>
            </a:r>
            <a:r>
              <a:rPr lang="de-DE" dirty="0" smtClean="0"/>
              <a:t>eine </a:t>
            </a:r>
            <a:r>
              <a:rPr lang="de-DE" dirty="0"/>
              <a:t>Logik, ein Eingang, ein Ausgang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25</a:t>
            </a:fld>
            <a:endParaRPr lang="de-DE" altLang="de-DE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943100"/>
            <a:ext cx="6096000" cy="415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3914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Pipelining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err="1" smtClean="0"/>
              <a:t>Pipelining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26</a:t>
            </a:fld>
            <a:endParaRPr lang="de-DE" altLang="de-DE"/>
          </a:p>
        </p:txBody>
      </p:sp>
      <p:sp>
        <p:nvSpPr>
          <p:cNvPr id="6" name="Rechteck 5"/>
          <p:cNvSpPr/>
          <p:nvPr/>
        </p:nvSpPr>
        <p:spPr bwMode="auto">
          <a:xfrm>
            <a:off x="1676400" y="1828800"/>
            <a:ext cx="8382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FF</a:t>
            </a:r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1676400" y="2590800"/>
            <a:ext cx="76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 flipH="1">
            <a:off x="1676400" y="2667000"/>
            <a:ext cx="76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/>
          <p:nvPr/>
        </p:nvCxnSpPr>
        <p:spPr bwMode="auto">
          <a:xfrm flipH="1">
            <a:off x="1219200" y="2667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mit Pfeil 10"/>
          <p:cNvCxnSpPr/>
          <p:nvPr/>
        </p:nvCxnSpPr>
        <p:spPr bwMode="auto">
          <a:xfrm>
            <a:off x="2514600" y="21336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Rechteck 11"/>
          <p:cNvSpPr/>
          <p:nvPr/>
        </p:nvSpPr>
        <p:spPr bwMode="auto">
          <a:xfrm>
            <a:off x="5181600" y="1828800"/>
            <a:ext cx="8382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FF</a:t>
            </a:r>
          </a:p>
        </p:txBody>
      </p:sp>
      <p:cxnSp>
        <p:nvCxnSpPr>
          <p:cNvPr id="13" name="Gerade Verbindung 12"/>
          <p:cNvCxnSpPr/>
          <p:nvPr/>
        </p:nvCxnSpPr>
        <p:spPr bwMode="auto">
          <a:xfrm>
            <a:off x="5181600" y="2590800"/>
            <a:ext cx="76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13"/>
          <p:cNvCxnSpPr/>
          <p:nvPr/>
        </p:nvCxnSpPr>
        <p:spPr bwMode="auto">
          <a:xfrm flipH="1">
            <a:off x="5181600" y="2667000"/>
            <a:ext cx="76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 flipH="1">
            <a:off x="4724400" y="2667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Gerade Verbindung mit Pfeil 15"/>
          <p:cNvCxnSpPr/>
          <p:nvPr/>
        </p:nvCxnSpPr>
        <p:spPr bwMode="auto">
          <a:xfrm>
            <a:off x="6019800" y="21336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mit Pfeil 16"/>
          <p:cNvCxnSpPr>
            <a:stCxn id="14339" idx="2"/>
          </p:cNvCxnSpPr>
          <p:nvPr/>
        </p:nvCxnSpPr>
        <p:spPr bwMode="auto">
          <a:xfrm>
            <a:off x="4343400" y="2133600"/>
            <a:ext cx="838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Rechteck 3"/>
          <p:cNvSpPr/>
          <p:nvPr/>
        </p:nvSpPr>
        <p:spPr bwMode="auto">
          <a:xfrm>
            <a:off x="2895600" y="1371600"/>
            <a:ext cx="609600" cy="1524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</a:t>
            </a:r>
          </a:p>
        </p:txBody>
      </p:sp>
      <p:cxnSp>
        <p:nvCxnSpPr>
          <p:cNvPr id="14336" name="Gerade Verbindung mit Pfeil 14335"/>
          <p:cNvCxnSpPr/>
          <p:nvPr/>
        </p:nvCxnSpPr>
        <p:spPr bwMode="auto">
          <a:xfrm flipV="1">
            <a:off x="3200400" y="28956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37" name="Textfeld 14336"/>
          <p:cNvSpPr txBox="1"/>
          <p:nvPr/>
        </p:nvSpPr>
        <p:spPr>
          <a:xfrm>
            <a:off x="2895600" y="3048000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+1</a:t>
            </a:r>
            <a:endParaRPr lang="de-DE" dirty="0"/>
          </a:p>
        </p:txBody>
      </p:sp>
      <p:sp>
        <p:nvSpPr>
          <p:cNvPr id="14339" name="Flussdiagramm: Manuelle Verarbeitung 14338"/>
          <p:cNvSpPr/>
          <p:nvPr/>
        </p:nvSpPr>
        <p:spPr bwMode="auto">
          <a:xfrm rot="16200000">
            <a:off x="3352800" y="1905000"/>
            <a:ext cx="1524000" cy="457200"/>
          </a:xfrm>
          <a:prstGeom prst="flowChartManualOperation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M</a:t>
            </a:r>
          </a:p>
        </p:txBody>
      </p:sp>
      <p:cxnSp>
        <p:nvCxnSpPr>
          <p:cNvPr id="60" name="Gerade Verbindung mit Pfeil 59"/>
          <p:cNvCxnSpPr/>
          <p:nvPr/>
        </p:nvCxnSpPr>
        <p:spPr bwMode="auto">
          <a:xfrm>
            <a:off x="3505200" y="25908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Gerade Verbindung mit Pfeil 60"/>
          <p:cNvCxnSpPr/>
          <p:nvPr/>
        </p:nvCxnSpPr>
        <p:spPr bwMode="auto">
          <a:xfrm>
            <a:off x="3657600" y="17526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2" name="Gerade Verbindung 14341"/>
          <p:cNvCxnSpPr/>
          <p:nvPr/>
        </p:nvCxnSpPr>
        <p:spPr bwMode="auto">
          <a:xfrm>
            <a:off x="3657600" y="1066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 Verbindung 100"/>
          <p:cNvCxnSpPr/>
          <p:nvPr/>
        </p:nvCxnSpPr>
        <p:spPr bwMode="auto">
          <a:xfrm>
            <a:off x="1676400" y="4419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50" name="Gerade Verbindung 14349"/>
          <p:cNvCxnSpPr/>
          <p:nvPr/>
        </p:nvCxnSpPr>
        <p:spPr bwMode="auto">
          <a:xfrm flipV="1">
            <a:off x="1981200" y="41148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Gerade Verbindung 105"/>
          <p:cNvCxnSpPr/>
          <p:nvPr/>
        </p:nvCxnSpPr>
        <p:spPr bwMode="auto">
          <a:xfrm>
            <a:off x="2133600" y="4114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Gerade Verbindung 108"/>
          <p:cNvCxnSpPr/>
          <p:nvPr/>
        </p:nvCxnSpPr>
        <p:spPr bwMode="auto">
          <a:xfrm>
            <a:off x="1981200" y="41148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Gerade Verbindung 109"/>
          <p:cNvCxnSpPr/>
          <p:nvPr/>
        </p:nvCxnSpPr>
        <p:spPr bwMode="auto">
          <a:xfrm>
            <a:off x="1676400" y="4114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Gerade Verbindung 110"/>
          <p:cNvCxnSpPr/>
          <p:nvPr/>
        </p:nvCxnSpPr>
        <p:spPr bwMode="auto">
          <a:xfrm>
            <a:off x="2133600" y="4419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Gerade Verbindung 111"/>
          <p:cNvCxnSpPr/>
          <p:nvPr/>
        </p:nvCxnSpPr>
        <p:spPr bwMode="auto">
          <a:xfrm flipV="1">
            <a:off x="2590800" y="41148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Gerade Verbindung 112"/>
          <p:cNvCxnSpPr/>
          <p:nvPr/>
        </p:nvCxnSpPr>
        <p:spPr bwMode="auto">
          <a:xfrm>
            <a:off x="2743200" y="4114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Gerade Verbindung 113"/>
          <p:cNvCxnSpPr/>
          <p:nvPr/>
        </p:nvCxnSpPr>
        <p:spPr bwMode="auto">
          <a:xfrm>
            <a:off x="2590800" y="41148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>
            <a:off x="2743200" y="4419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Gerade Verbindung 117"/>
          <p:cNvCxnSpPr/>
          <p:nvPr/>
        </p:nvCxnSpPr>
        <p:spPr bwMode="auto">
          <a:xfrm flipV="1">
            <a:off x="3200400" y="41148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118"/>
          <p:cNvCxnSpPr/>
          <p:nvPr/>
        </p:nvCxnSpPr>
        <p:spPr bwMode="auto">
          <a:xfrm>
            <a:off x="3352800" y="4114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Gerade Verbindung 119"/>
          <p:cNvCxnSpPr/>
          <p:nvPr/>
        </p:nvCxnSpPr>
        <p:spPr bwMode="auto">
          <a:xfrm>
            <a:off x="3200400" y="41148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>
            <a:off x="3352800" y="4419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121"/>
          <p:cNvCxnSpPr/>
          <p:nvPr/>
        </p:nvCxnSpPr>
        <p:spPr bwMode="auto">
          <a:xfrm flipV="1">
            <a:off x="3810000" y="41148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Gerade Verbindung 122"/>
          <p:cNvCxnSpPr/>
          <p:nvPr/>
        </p:nvCxnSpPr>
        <p:spPr bwMode="auto">
          <a:xfrm>
            <a:off x="3962400" y="41148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Gerade Verbindung 123"/>
          <p:cNvCxnSpPr/>
          <p:nvPr/>
        </p:nvCxnSpPr>
        <p:spPr bwMode="auto">
          <a:xfrm>
            <a:off x="3810000" y="41148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Gerade Verbindung 124"/>
          <p:cNvCxnSpPr/>
          <p:nvPr/>
        </p:nvCxnSpPr>
        <p:spPr bwMode="auto">
          <a:xfrm>
            <a:off x="3962400" y="4419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8" name="Gerade Verbindung 127"/>
          <p:cNvCxnSpPr/>
          <p:nvPr/>
        </p:nvCxnSpPr>
        <p:spPr bwMode="auto">
          <a:xfrm>
            <a:off x="1905000" y="4876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Gerade Verbindung 128"/>
          <p:cNvCxnSpPr/>
          <p:nvPr/>
        </p:nvCxnSpPr>
        <p:spPr bwMode="auto">
          <a:xfrm flipV="1">
            <a:off x="2209800" y="45720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Gerade Verbindung 129"/>
          <p:cNvCxnSpPr/>
          <p:nvPr/>
        </p:nvCxnSpPr>
        <p:spPr bwMode="auto">
          <a:xfrm>
            <a:off x="2362200" y="4572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1" name="Gerade Verbindung 130"/>
          <p:cNvCxnSpPr/>
          <p:nvPr/>
        </p:nvCxnSpPr>
        <p:spPr bwMode="auto">
          <a:xfrm>
            <a:off x="2209800" y="45720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2" name="Gerade Verbindung 131"/>
          <p:cNvCxnSpPr/>
          <p:nvPr/>
        </p:nvCxnSpPr>
        <p:spPr bwMode="auto">
          <a:xfrm>
            <a:off x="1905000" y="4572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Gerade Verbindung 132"/>
          <p:cNvCxnSpPr/>
          <p:nvPr/>
        </p:nvCxnSpPr>
        <p:spPr bwMode="auto">
          <a:xfrm>
            <a:off x="2362200" y="4876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Gerade Verbindung 133"/>
          <p:cNvCxnSpPr/>
          <p:nvPr/>
        </p:nvCxnSpPr>
        <p:spPr bwMode="auto">
          <a:xfrm flipV="1">
            <a:off x="2819400" y="45720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5" name="Gerade Verbindung 134"/>
          <p:cNvCxnSpPr/>
          <p:nvPr/>
        </p:nvCxnSpPr>
        <p:spPr bwMode="auto">
          <a:xfrm>
            <a:off x="2971800" y="4572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6" name="Gerade Verbindung 135"/>
          <p:cNvCxnSpPr/>
          <p:nvPr/>
        </p:nvCxnSpPr>
        <p:spPr bwMode="auto">
          <a:xfrm>
            <a:off x="2819400" y="45720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7" name="Gerade Verbindung 136"/>
          <p:cNvCxnSpPr/>
          <p:nvPr/>
        </p:nvCxnSpPr>
        <p:spPr bwMode="auto">
          <a:xfrm>
            <a:off x="2971800" y="4876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8" name="Gerade Verbindung 137"/>
          <p:cNvCxnSpPr/>
          <p:nvPr/>
        </p:nvCxnSpPr>
        <p:spPr bwMode="auto">
          <a:xfrm flipV="1">
            <a:off x="3429000" y="45720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9" name="Gerade Verbindung 138"/>
          <p:cNvCxnSpPr/>
          <p:nvPr/>
        </p:nvCxnSpPr>
        <p:spPr bwMode="auto">
          <a:xfrm>
            <a:off x="3581400" y="4572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Gerade Verbindung 139"/>
          <p:cNvCxnSpPr/>
          <p:nvPr/>
        </p:nvCxnSpPr>
        <p:spPr bwMode="auto">
          <a:xfrm>
            <a:off x="3429000" y="45720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Gerade Verbindung 140"/>
          <p:cNvCxnSpPr/>
          <p:nvPr/>
        </p:nvCxnSpPr>
        <p:spPr bwMode="auto">
          <a:xfrm>
            <a:off x="3581400" y="4876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2" name="Gerade Verbindung 141"/>
          <p:cNvCxnSpPr/>
          <p:nvPr/>
        </p:nvCxnSpPr>
        <p:spPr bwMode="auto">
          <a:xfrm flipV="1">
            <a:off x="4038600" y="45720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" name="Gerade Verbindung 142"/>
          <p:cNvCxnSpPr/>
          <p:nvPr/>
        </p:nvCxnSpPr>
        <p:spPr bwMode="auto">
          <a:xfrm>
            <a:off x="4191000" y="4572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4" name="Gerade Verbindung 143"/>
          <p:cNvCxnSpPr/>
          <p:nvPr/>
        </p:nvCxnSpPr>
        <p:spPr bwMode="auto">
          <a:xfrm>
            <a:off x="4038600" y="45720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5" name="Gerade Verbindung 144"/>
          <p:cNvCxnSpPr/>
          <p:nvPr/>
        </p:nvCxnSpPr>
        <p:spPr bwMode="auto">
          <a:xfrm>
            <a:off x="4191000" y="48768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Gerade Verbindung 145"/>
          <p:cNvCxnSpPr/>
          <p:nvPr/>
        </p:nvCxnSpPr>
        <p:spPr bwMode="auto">
          <a:xfrm>
            <a:off x="2133600" y="5334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7" name="Gerade Verbindung 146"/>
          <p:cNvCxnSpPr/>
          <p:nvPr/>
        </p:nvCxnSpPr>
        <p:spPr bwMode="auto">
          <a:xfrm flipV="1">
            <a:off x="2438400" y="50292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8" name="Gerade Verbindung 147"/>
          <p:cNvCxnSpPr/>
          <p:nvPr/>
        </p:nvCxnSpPr>
        <p:spPr bwMode="auto">
          <a:xfrm>
            <a:off x="2590800" y="5029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9" name="Gerade Verbindung 148"/>
          <p:cNvCxnSpPr/>
          <p:nvPr/>
        </p:nvCxnSpPr>
        <p:spPr bwMode="auto">
          <a:xfrm>
            <a:off x="2438400" y="50292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0" name="Gerade Verbindung 149"/>
          <p:cNvCxnSpPr/>
          <p:nvPr/>
        </p:nvCxnSpPr>
        <p:spPr bwMode="auto">
          <a:xfrm>
            <a:off x="2133600" y="5029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1" name="Gerade Verbindung 150"/>
          <p:cNvCxnSpPr/>
          <p:nvPr/>
        </p:nvCxnSpPr>
        <p:spPr bwMode="auto">
          <a:xfrm>
            <a:off x="2590800" y="5334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2" name="Gerade Verbindung 151"/>
          <p:cNvCxnSpPr/>
          <p:nvPr/>
        </p:nvCxnSpPr>
        <p:spPr bwMode="auto">
          <a:xfrm flipV="1">
            <a:off x="3048000" y="50292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3" name="Gerade Verbindung 152"/>
          <p:cNvCxnSpPr/>
          <p:nvPr/>
        </p:nvCxnSpPr>
        <p:spPr bwMode="auto">
          <a:xfrm>
            <a:off x="3200400" y="5029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4" name="Gerade Verbindung 153"/>
          <p:cNvCxnSpPr/>
          <p:nvPr/>
        </p:nvCxnSpPr>
        <p:spPr bwMode="auto">
          <a:xfrm>
            <a:off x="3048000" y="50292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5" name="Gerade Verbindung 154"/>
          <p:cNvCxnSpPr/>
          <p:nvPr/>
        </p:nvCxnSpPr>
        <p:spPr bwMode="auto">
          <a:xfrm>
            <a:off x="3200400" y="5334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Gerade Verbindung 155"/>
          <p:cNvCxnSpPr/>
          <p:nvPr/>
        </p:nvCxnSpPr>
        <p:spPr bwMode="auto">
          <a:xfrm flipV="1">
            <a:off x="3657600" y="50292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7" name="Gerade Verbindung 156"/>
          <p:cNvCxnSpPr/>
          <p:nvPr/>
        </p:nvCxnSpPr>
        <p:spPr bwMode="auto">
          <a:xfrm>
            <a:off x="3810000" y="5029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Gerade Verbindung 157"/>
          <p:cNvCxnSpPr/>
          <p:nvPr/>
        </p:nvCxnSpPr>
        <p:spPr bwMode="auto">
          <a:xfrm>
            <a:off x="3657600" y="50292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9" name="Gerade Verbindung 158"/>
          <p:cNvCxnSpPr/>
          <p:nvPr/>
        </p:nvCxnSpPr>
        <p:spPr bwMode="auto">
          <a:xfrm>
            <a:off x="3810000" y="5334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0" name="Gerade Verbindung 159"/>
          <p:cNvCxnSpPr/>
          <p:nvPr/>
        </p:nvCxnSpPr>
        <p:spPr bwMode="auto">
          <a:xfrm flipV="1">
            <a:off x="4267200" y="50292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1" name="Gerade Verbindung 160"/>
          <p:cNvCxnSpPr/>
          <p:nvPr/>
        </p:nvCxnSpPr>
        <p:spPr bwMode="auto">
          <a:xfrm>
            <a:off x="4419600" y="50292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2" name="Gerade Verbindung 161"/>
          <p:cNvCxnSpPr/>
          <p:nvPr/>
        </p:nvCxnSpPr>
        <p:spPr bwMode="auto">
          <a:xfrm>
            <a:off x="4267200" y="50292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3" name="Gerade Verbindung 162"/>
          <p:cNvCxnSpPr/>
          <p:nvPr/>
        </p:nvCxnSpPr>
        <p:spPr bwMode="auto">
          <a:xfrm>
            <a:off x="4419600" y="5334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60" name="Gerade Verbindung mit Pfeil 14359"/>
          <p:cNvCxnSpPr/>
          <p:nvPr/>
        </p:nvCxnSpPr>
        <p:spPr bwMode="auto">
          <a:xfrm>
            <a:off x="1981200" y="39624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9" name="Gerade Verbindung mit Pfeil 168"/>
          <p:cNvCxnSpPr/>
          <p:nvPr/>
        </p:nvCxnSpPr>
        <p:spPr bwMode="auto">
          <a:xfrm>
            <a:off x="2590800" y="3962400"/>
            <a:ext cx="0" cy="1066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66" name="Textfeld 14365"/>
          <p:cNvSpPr txBox="1"/>
          <p:nvPr/>
        </p:nvSpPr>
        <p:spPr>
          <a:xfrm>
            <a:off x="3581400" y="2286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174" name="Textfeld 173"/>
          <p:cNvSpPr txBox="1"/>
          <p:nvPr/>
        </p:nvSpPr>
        <p:spPr>
          <a:xfrm>
            <a:off x="4572000" y="1905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76" name="Textfeld 175"/>
          <p:cNvSpPr txBox="1"/>
          <p:nvPr/>
        </p:nvSpPr>
        <p:spPr>
          <a:xfrm>
            <a:off x="1172714" y="24384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D1</a:t>
            </a:r>
            <a:endParaRPr lang="de-DE" dirty="0"/>
          </a:p>
        </p:txBody>
      </p:sp>
      <p:sp>
        <p:nvSpPr>
          <p:cNvPr id="177" name="Textfeld 176"/>
          <p:cNvSpPr txBox="1"/>
          <p:nvPr/>
        </p:nvSpPr>
        <p:spPr>
          <a:xfrm>
            <a:off x="6019800" y="19050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D2</a:t>
            </a:r>
            <a:endParaRPr lang="de-DE" dirty="0"/>
          </a:p>
        </p:txBody>
      </p:sp>
      <p:sp>
        <p:nvSpPr>
          <p:cNvPr id="178" name="Textfeld 177"/>
          <p:cNvSpPr txBox="1"/>
          <p:nvPr/>
        </p:nvSpPr>
        <p:spPr>
          <a:xfrm>
            <a:off x="1524000" y="41148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D1</a:t>
            </a:r>
            <a:endParaRPr lang="de-DE" dirty="0"/>
          </a:p>
        </p:txBody>
      </p:sp>
      <p:sp>
        <p:nvSpPr>
          <p:cNvPr id="179" name="Textfeld 178"/>
          <p:cNvSpPr txBox="1"/>
          <p:nvPr/>
        </p:nvSpPr>
        <p:spPr>
          <a:xfrm>
            <a:off x="1752600" y="4572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180" name="Textfeld 179"/>
          <p:cNvSpPr txBox="1"/>
          <p:nvPr/>
        </p:nvSpPr>
        <p:spPr>
          <a:xfrm>
            <a:off x="2057400" y="5029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cxnSp>
        <p:nvCxnSpPr>
          <p:cNvPr id="181" name="Gerade Verbindung 180"/>
          <p:cNvCxnSpPr/>
          <p:nvPr/>
        </p:nvCxnSpPr>
        <p:spPr bwMode="auto">
          <a:xfrm>
            <a:off x="2286000" y="5791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2" name="Gerade Verbindung 181"/>
          <p:cNvCxnSpPr/>
          <p:nvPr/>
        </p:nvCxnSpPr>
        <p:spPr bwMode="auto">
          <a:xfrm flipV="1">
            <a:off x="2590800" y="54864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3" name="Gerade Verbindung 182"/>
          <p:cNvCxnSpPr/>
          <p:nvPr/>
        </p:nvCxnSpPr>
        <p:spPr bwMode="auto">
          <a:xfrm>
            <a:off x="2743200" y="5486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" name="Gerade Verbindung 183"/>
          <p:cNvCxnSpPr/>
          <p:nvPr/>
        </p:nvCxnSpPr>
        <p:spPr bwMode="auto">
          <a:xfrm>
            <a:off x="2590800" y="54864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5" name="Gerade Verbindung 184"/>
          <p:cNvCxnSpPr/>
          <p:nvPr/>
        </p:nvCxnSpPr>
        <p:spPr bwMode="auto">
          <a:xfrm>
            <a:off x="2286000" y="5486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6" name="Gerade Verbindung 185"/>
          <p:cNvCxnSpPr/>
          <p:nvPr/>
        </p:nvCxnSpPr>
        <p:spPr bwMode="auto">
          <a:xfrm>
            <a:off x="2743200" y="5791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7" name="Gerade Verbindung 186"/>
          <p:cNvCxnSpPr/>
          <p:nvPr/>
        </p:nvCxnSpPr>
        <p:spPr bwMode="auto">
          <a:xfrm flipV="1">
            <a:off x="3200400" y="54864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8" name="Gerade Verbindung 187"/>
          <p:cNvCxnSpPr/>
          <p:nvPr/>
        </p:nvCxnSpPr>
        <p:spPr bwMode="auto">
          <a:xfrm>
            <a:off x="3352800" y="5486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9" name="Gerade Verbindung 188"/>
          <p:cNvCxnSpPr/>
          <p:nvPr/>
        </p:nvCxnSpPr>
        <p:spPr bwMode="auto">
          <a:xfrm>
            <a:off x="3200400" y="54864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0" name="Gerade Verbindung 189"/>
          <p:cNvCxnSpPr/>
          <p:nvPr/>
        </p:nvCxnSpPr>
        <p:spPr bwMode="auto">
          <a:xfrm>
            <a:off x="3352800" y="5791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1" name="Gerade Verbindung 190"/>
          <p:cNvCxnSpPr/>
          <p:nvPr/>
        </p:nvCxnSpPr>
        <p:spPr bwMode="auto">
          <a:xfrm flipV="1">
            <a:off x="3810000" y="54864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2" name="Gerade Verbindung 191"/>
          <p:cNvCxnSpPr/>
          <p:nvPr/>
        </p:nvCxnSpPr>
        <p:spPr bwMode="auto">
          <a:xfrm>
            <a:off x="3962400" y="5486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3" name="Gerade Verbindung 192"/>
          <p:cNvCxnSpPr/>
          <p:nvPr/>
        </p:nvCxnSpPr>
        <p:spPr bwMode="auto">
          <a:xfrm>
            <a:off x="3810000" y="54864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" name="Gerade Verbindung 193"/>
          <p:cNvCxnSpPr/>
          <p:nvPr/>
        </p:nvCxnSpPr>
        <p:spPr bwMode="auto">
          <a:xfrm>
            <a:off x="3962400" y="5791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5" name="Gerade Verbindung 194"/>
          <p:cNvCxnSpPr/>
          <p:nvPr/>
        </p:nvCxnSpPr>
        <p:spPr bwMode="auto">
          <a:xfrm flipV="1">
            <a:off x="4419600" y="54864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6" name="Gerade Verbindung 195"/>
          <p:cNvCxnSpPr/>
          <p:nvPr/>
        </p:nvCxnSpPr>
        <p:spPr bwMode="auto">
          <a:xfrm>
            <a:off x="4572000" y="54864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7" name="Gerade Verbindung 196"/>
          <p:cNvCxnSpPr/>
          <p:nvPr/>
        </p:nvCxnSpPr>
        <p:spPr bwMode="auto">
          <a:xfrm>
            <a:off x="4419600" y="54864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8" name="Gerade Verbindung 197"/>
          <p:cNvCxnSpPr/>
          <p:nvPr/>
        </p:nvCxnSpPr>
        <p:spPr bwMode="auto">
          <a:xfrm>
            <a:off x="4572000" y="57912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9" name="Textfeld 198"/>
          <p:cNvSpPr txBox="1"/>
          <p:nvPr/>
        </p:nvSpPr>
        <p:spPr>
          <a:xfrm>
            <a:off x="2087114" y="54864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D2</a:t>
            </a:r>
            <a:endParaRPr lang="de-DE" dirty="0"/>
          </a:p>
        </p:txBody>
      </p:sp>
      <p:grpSp>
        <p:nvGrpSpPr>
          <p:cNvPr id="200" name="Gruppieren 199"/>
          <p:cNvGrpSpPr/>
          <p:nvPr/>
        </p:nvGrpSpPr>
        <p:grpSpPr>
          <a:xfrm flipV="1">
            <a:off x="1371600" y="3657600"/>
            <a:ext cx="4876800" cy="304800"/>
            <a:chOff x="1371600" y="3657600"/>
            <a:chExt cx="4876800" cy="304800"/>
          </a:xfrm>
        </p:grpSpPr>
        <p:cxnSp>
          <p:nvCxnSpPr>
            <p:cNvPr id="201" name="Gerade Verbindung 200"/>
            <p:cNvCxnSpPr/>
            <p:nvPr/>
          </p:nvCxnSpPr>
          <p:spPr bwMode="auto">
            <a:xfrm>
              <a:off x="13716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2" name="Gerade Verbindung 201"/>
            <p:cNvCxnSpPr/>
            <p:nvPr/>
          </p:nvCxnSpPr>
          <p:spPr bwMode="auto">
            <a:xfrm flipV="1">
              <a:off x="16764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3" name="Gerade Verbindung 202"/>
            <p:cNvCxnSpPr/>
            <p:nvPr/>
          </p:nvCxnSpPr>
          <p:spPr bwMode="auto">
            <a:xfrm>
              <a:off x="1676400" y="3657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4" name="Gerade Verbindung 203"/>
            <p:cNvCxnSpPr/>
            <p:nvPr/>
          </p:nvCxnSpPr>
          <p:spPr bwMode="auto">
            <a:xfrm flipV="1">
              <a:off x="19812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5" name="Gerade Verbindung 204"/>
            <p:cNvCxnSpPr/>
            <p:nvPr/>
          </p:nvCxnSpPr>
          <p:spPr bwMode="auto">
            <a:xfrm>
              <a:off x="19812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6" name="Gerade Verbindung 205"/>
            <p:cNvCxnSpPr/>
            <p:nvPr/>
          </p:nvCxnSpPr>
          <p:spPr bwMode="auto">
            <a:xfrm flipV="1">
              <a:off x="22860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7" name="Gerade Verbindung 206"/>
            <p:cNvCxnSpPr/>
            <p:nvPr/>
          </p:nvCxnSpPr>
          <p:spPr bwMode="auto">
            <a:xfrm>
              <a:off x="2286000" y="3657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8" name="Gerade Verbindung 207"/>
            <p:cNvCxnSpPr/>
            <p:nvPr/>
          </p:nvCxnSpPr>
          <p:spPr bwMode="auto">
            <a:xfrm flipV="1">
              <a:off x="25908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9" name="Gerade Verbindung 208"/>
            <p:cNvCxnSpPr/>
            <p:nvPr/>
          </p:nvCxnSpPr>
          <p:spPr bwMode="auto">
            <a:xfrm>
              <a:off x="25908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0" name="Gerade Verbindung 209"/>
            <p:cNvCxnSpPr/>
            <p:nvPr/>
          </p:nvCxnSpPr>
          <p:spPr bwMode="auto">
            <a:xfrm flipV="1">
              <a:off x="28956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1" name="Gerade Verbindung 210"/>
            <p:cNvCxnSpPr/>
            <p:nvPr/>
          </p:nvCxnSpPr>
          <p:spPr bwMode="auto">
            <a:xfrm>
              <a:off x="2895600" y="3657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2" name="Gerade Verbindung 211"/>
            <p:cNvCxnSpPr/>
            <p:nvPr/>
          </p:nvCxnSpPr>
          <p:spPr bwMode="auto">
            <a:xfrm flipV="1">
              <a:off x="32004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3" name="Gerade Verbindung 212"/>
            <p:cNvCxnSpPr/>
            <p:nvPr/>
          </p:nvCxnSpPr>
          <p:spPr bwMode="auto">
            <a:xfrm>
              <a:off x="32004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4" name="Gerade Verbindung 213"/>
            <p:cNvCxnSpPr/>
            <p:nvPr/>
          </p:nvCxnSpPr>
          <p:spPr bwMode="auto">
            <a:xfrm flipV="1">
              <a:off x="35052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5" name="Gerade Verbindung 214"/>
            <p:cNvCxnSpPr/>
            <p:nvPr/>
          </p:nvCxnSpPr>
          <p:spPr bwMode="auto">
            <a:xfrm>
              <a:off x="3505200" y="3657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6" name="Gerade Verbindung 215"/>
            <p:cNvCxnSpPr/>
            <p:nvPr/>
          </p:nvCxnSpPr>
          <p:spPr bwMode="auto">
            <a:xfrm flipV="1">
              <a:off x="38100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7" name="Gerade Verbindung 216"/>
            <p:cNvCxnSpPr/>
            <p:nvPr/>
          </p:nvCxnSpPr>
          <p:spPr bwMode="auto">
            <a:xfrm>
              <a:off x="38100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8" name="Gerade Verbindung 217"/>
            <p:cNvCxnSpPr/>
            <p:nvPr/>
          </p:nvCxnSpPr>
          <p:spPr bwMode="auto">
            <a:xfrm flipV="1">
              <a:off x="41148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9" name="Gerade Verbindung 218"/>
            <p:cNvCxnSpPr/>
            <p:nvPr/>
          </p:nvCxnSpPr>
          <p:spPr bwMode="auto">
            <a:xfrm>
              <a:off x="4114800" y="3657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0" name="Gerade Verbindung 219"/>
            <p:cNvCxnSpPr/>
            <p:nvPr/>
          </p:nvCxnSpPr>
          <p:spPr bwMode="auto">
            <a:xfrm flipV="1">
              <a:off x="44196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1" name="Gerade Verbindung 220"/>
            <p:cNvCxnSpPr/>
            <p:nvPr/>
          </p:nvCxnSpPr>
          <p:spPr bwMode="auto">
            <a:xfrm>
              <a:off x="44196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2" name="Gerade Verbindung 221"/>
            <p:cNvCxnSpPr/>
            <p:nvPr/>
          </p:nvCxnSpPr>
          <p:spPr bwMode="auto">
            <a:xfrm flipV="1">
              <a:off x="47244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3" name="Gerade Verbindung 222"/>
            <p:cNvCxnSpPr/>
            <p:nvPr/>
          </p:nvCxnSpPr>
          <p:spPr bwMode="auto">
            <a:xfrm>
              <a:off x="4724400" y="3657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4" name="Gerade Verbindung 223"/>
            <p:cNvCxnSpPr/>
            <p:nvPr/>
          </p:nvCxnSpPr>
          <p:spPr bwMode="auto">
            <a:xfrm flipV="1">
              <a:off x="50292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5" name="Gerade Verbindung 224"/>
            <p:cNvCxnSpPr/>
            <p:nvPr/>
          </p:nvCxnSpPr>
          <p:spPr bwMode="auto">
            <a:xfrm>
              <a:off x="50292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6" name="Gerade Verbindung 225"/>
            <p:cNvCxnSpPr/>
            <p:nvPr/>
          </p:nvCxnSpPr>
          <p:spPr bwMode="auto">
            <a:xfrm flipV="1">
              <a:off x="53340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7" name="Gerade Verbindung 226"/>
            <p:cNvCxnSpPr/>
            <p:nvPr/>
          </p:nvCxnSpPr>
          <p:spPr bwMode="auto">
            <a:xfrm>
              <a:off x="5334000" y="3657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8" name="Gerade Verbindung 227"/>
            <p:cNvCxnSpPr/>
            <p:nvPr/>
          </p:nvCxnSpPr>
          <p:spPr bwMode="auto">
            <a:xfrm flipV="1">
              <a:off x="56388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9" name="Gerade Verbindung 228"/>
            <p:cNvCxnSpPr/>
            <p:nvPr/>
          </p:nvCxnSpPr>
          <p:spPr bwMode="auto">
            <a:xfrm>
              <a:off x="56388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0" name="Gerade Verbindung 229"/>
            <p:cNvCxnSpPr/>
            <p:nvPr/>
          </p:nvCxnSpPr>
          <p:spPr bwMode="auto">
            <a:xfrm flipV="1">
              <a:off x="59436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1" name="Gerade Verbindung 230"/>
            <p:cNvCxnSpPr/>
            <p:nvPr/>
          </p:nvCxnSpPr>
          <p:spPr bwMode="auto">
            <a:xfrm>
              <a:off x="5943600" y="3657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2" name="Gerade Verbindung 231"/>
            <p:cNvCxnSpPr/>
            <p:nvPr/>
          </p:nvCxnSpPr>
          <p:spPr bwMode="auto">
            <a:xfrm flipV="1">
              <a:off x="62484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233" name="Gerade Verbindung 232"/>
          <p:cNvCxnSpPr/>
          <p:nvPr/>
        </p:nvCxnSpPr>
        <p:spPr bwMode="auto">
          <a:xfrm>
            <a:off x="1981200" y="4114800"/>
            <a:ext cx="0" cy="2133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5" name="Gerade Verbindung mit Pfeil 234"/>
          <p:cNvCxnSpPr/>
          <p:nvPr/>
        </p:nvCxnSpPr>
        <p:spPr bwMode="auto">
          <a:xfrm>
            <a:off x="1981200" y="61722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7" name="Gerade Verbindung 236"/>
          <p:cNvCxnSpPr/>
          <p:nvPr/>
        </p:nvCxnSpPr>
        <p:spPr bwMode="auto">
          <a:xfrm>
            <a:off x="2743200" y="58674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0" name="Textfeld 239"/>
          <p:cNvSpPr txBox="1"/>
          <p:nvPr/>
        </p:nvSpPr>
        <p:spPr>
          <a:xfrm>
            <a:off x="2035817" y="6172200"/>
            <a:ext cx="5757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Delay</a:t>
            </a:r>
            <a:endParaRPr lang="de-DE" dirty="0"/>
          </a:p>
        </p:txBody>
      </p:sp>
      <p:sp>
        <p:nvSpPr>
          <p:cNvPr id="164" name="Abgerundetes Rechteck 163"/>
          <p:cNvSpPr/>
          <p:nvPr/>
        </p:nvSpPr>
        <p:spPr bwMode="auto">
          <a:xfrm>
            <a:off x="2743200" y="990600"/>
            <a:ext cx="1752600" cy="2438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5" name="Textfeld 164"/>
          <p:cNvSpPr txBox="1"/>
          <p:nvPr/>
        </p:nvSpPr>
        <p:spPr>
          <a:xfrm>
            <a:off x="2895600" y="762000"/>
            <a:ext cx="22637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Komplizierte</a:t>
            </a:r>
            <a:r>
              <a:rPr lang="en-US" dirty="0" smtClean="0"/>
              <a:t> </a:t>
            </a:r>
            <a:r>
              <a:rPr lang="en-US" dirty="0" err="1" smtClean="0"/>
              <a:t>logische</a:t>
            </a:r>
            <a:r>
              <a:rPr lang="en-US" dirty="0" smtClean="0"/>
              <a:t> </a:t>
            </a:r>
            <a:r>
              <a:rPr lang="en-US" dirty="0" err="1" smtClean="0"/>
              <a:t>Funktion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8796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Pipelining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err="1" smtClean="0"/>
              <a:t>Pipelining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27</a:t>
            </a:fld>
            <a:endParaRPr lang="de-DE" altLang="de-DE"/>
          </a:p>
        </p:txBody>
      </p:sp>
      <p:sp>
        <p:nvSpPr>
          <p:cNvPr id="6" name="Rechteck 5"/>
          <p:cNvSpPr/>
          <p:nvPr/>
        </p:nvSpPr>
        <p:spPr bwMode="auto">
          <a:xfrm>
            <a:off x="1676400" y="1828800"/>
            <a:ext cx="8382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1676400" y="2590800"/>
            <a:ext cx="76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 flipH="1">
            <a:off x="1676400" y="2667000"/>
            <a:ext cx="76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/>
          <p:nvPr/>
        </p:nvCxnSpPr>
        <p:spPr bwMode="auto">
          <a:xfrm flipH="1">
            <a:off x="1219200" y="2667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mit Pfeil 10"/>
          <p:cNvCxnSpPr/>
          <p:nvPr/>
        </p:nvCxnSpPr>
        <p:spPr bwMode="auto">
          <a:xfrm>
            <a:off x="2514600" y="21336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Rechteck 11"/>
          <p:cNvSpPr/>
          <p:nvPr/>
        </p:nvSpPr>
        <p:spPr bwMode="auto">
          <a:xfrm>
            <a:off x="5181600" y="1828800"/>
            <a:ext cx="8382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" name="Gerade Verbindung 12"/>
          <p:cNvCxnSpPr/>
          <p:nvPr/>
        </p:nvCxnSpPr>
        <p:spPr bwMode="auto">
          <a:xfrm>
            <a:off x="5181600" y="2590800"/>
            <a:ext cx="76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13"/>
          <p:cNvCxnSpPr/>
          <p:nvPr/>
        </p:nvCxnSpPr>
        <p:spPr bwMode="auto">
          <a:xfrm flipH="1">
            <a:off x="5181600" y="2667000"/>
            <a:ext cx="76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 flipH="1">
            <a:off x="4724400" y="2667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Gerade Verbindung mit Pfeil 15"/>
          <p:cNvCxnSpPr/>
          <p:nvPr/>
        </p:nvCxnSpPr>
        <p:spPr bwMode="auto">
          <a:xfrm>
            <a:off x="6019800" y="21336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mit Pfeil 16"/>
          <p:cNvCxnSpPr>
            <a:stCxn id="14339" idx="2"/>
          </p:cNvCxnSpPr>
          <p:nvPr/>
        </p:nvCxnSpPr>
        <p:spPr bwMode="auto">
          <a:xfrm>
            <a:off x="4343400" y="2133600"/>
            <a:ext cx="838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Rechteck 3"/>
          <p:cNvSpPr/>
          <p:nvPr/>
        </p:nvSpPr>
        <p:spPr bwMode="auto">
          <a:xfrm>
            <a:off x="2895600" y="1371600"/>
            <a:ext cx="609600" cy="1524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6" name="Gerade Verbindung mit Pfeil 14335"/>
          <p:cNvCxnSpPr/>
          <p:nvPr/>
        </p:nvCxnSpPr>
        <p:spPr bwMode="auto">
          <a:xfrm flipV="1">
            <a:off x="3200400" y="28956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37" name="Textfeld 14336"/>
          <p:cNvSpPr txBox="1"/>
          <p:nvPr/>
        </p:nvSpPr>
        <p:spPr>
          <a:xfrm>
            <a:off x="2895600" y="3048000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+1</a:t>
            </a:r>
            <a:endParaRPr lang="de-DE" dirty="0"/>
          </a:p>
        </p:txBody>
      </p:sp>
      <p:sp>
        <p:nvSpPr>
          <p:cNvPr id="14339" name="Flussdiagramm: Manuelle Verarbeitung 14338"/>
          <p:cNvSpPr/>
          <p:nvPr/>
        </p:nvSpPr>
        <p:spPr bwMode="auto">
          <a:xfrm rot="16200000">
            <a:off x="3352800" y="1905000"/>
            <a:ext cx="1524000" cy="457200"/>
          </a:xfrm>
          <a:prstGeom prst="flowChartManualOperation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0" name="Gerade Verbindung mit Pfeil 59"/>
          <p:cNvCxnSpPr/>
          <p:nvPr/>
        </p:nvCxnSpPr>
        <p:spPr bwMode="auto">
          <a:xfrm>
            <a:off x="3505200" y="25908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Gerade Verbindung mit Pfeil 60"/>
          <p:cNvCxnSpPr/>
          <p:nvPr/>
        </p:nvCxnSpPr>
        <p:spPr bwMode="auto">
          <a:xfrm>
            <a:off x="3657600" y="17526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2" name="Gerade Verbindung 14341"/>
          <p:cNvCxnSpPr/>
          <p:nvPr/>
        </p:nvCxnSpPr>
        <p:spPr bwMode="auto">
          <a:xfrm>
            <a:off x="3657600" y="1066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9" name="Gruppieren 18"/>
          <p:cNvGrpSpPr/>
          <p:nvPr/>
        </p:nvGrpSpPr>
        <p:grpSpPr>
          <a:xfrm flipV="1">
            <a:off x="1371600" y="3657600"/>
            <a:ext cx="4876800" cy="304800"/>
            <a:chOff x="1371600" y="3657600"/>
            <a:chExt cx="4876800" cy="304800"/>
          </a:xfrm>
        </p:grpSpPr>
        <p:cxnSp>
          <p:nvCxnSpPr>
            <p:cNvPr id="14345" name="Gerade Verbindung 14344"/>
            <p:cNvCxnSpPr/>
            <p:nvPr/>
          </p:nvCxnSpPr>
          <p:spPr bwMode="auto">
            <a:xfrm>
              <a:off x="13716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347" name="Gerade Verbindung 14346"/>
            <p:cNvCxnSpPr/>
            <p:nvPr/>
          </p:nvCxnSpPr>
          <p:spPr bwMode="auto">
            <a:xfrm flipV="1">
              <a:off x="16764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1" name="Gerade Verbindung 70"/>
            <p:cNvCxnSpPr/>
            <p:nvPr/>
          </p:nvCxnSpPr>
          <p:spPr bwMode="auto">
            <a:xfrm>
              <a:off x="1676400" y="3657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2" name="Gerade Verbindung 71"/>
            <p:cNvCxnSpPr/>
            <p:nvPr/>
          </p:nvCxnSpPr>
          <p:spPr bwMode="auto">
            <a:xfrm flipV="1">
              <a:off x="19812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3" name="Gerade Verbindung 72"/>
            <p:cNvCxnSpPr/>
            <p:nvPr/>
          </p:nvCxnSpPr>
          <p:spPr bwMode="auto">
            <a:xfrm>
              <a:off x="19812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4" name="Gerade Verbindung 73"/>
            <p:cNvCxnSpPr/>
            <p:nvPr/>
          </p:nvCxnSpPr>
          <p:spPr bwMode="auto">
            <a:xfrm flipV="1">
              <a:off x="22860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5" name="Gerade Verbindung 74"/>
            <p:cNvCxnSpPr/>
            <p:nvPr/>
          </p:nvCxnSpPr>
          <p:spPr bwMode="auto">
            <a:xfrm>
              <a:off x="2286000" y="3657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6" name="Gerade Verbindung 75"/>
            <p:cNvCxnSpPr/>
            <p:nvPr/>
          </p:nvCxnSpPr>
          <p:spPr bwMode="auto">
            <a:xfrm flipV="1">
              <a:off x="25908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7" name="Gerade Verbindung 76"/>
            <p:cNvCxnSpPr/>
            <p:nvPr/>
          </p:nvCxnSpPr>
          <p:spPr bwMode="auto">
            <a:xfrm>
              <a:off x="25908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8" name="Gerade Verbindung 77"/>
            <p:cNvCxnSpPr/>
            <p:nvPr/>
          </p:nvCxnSpPr>
          <p:spPr bwMode="auto">
            <a:xfrm flipV="1">
              <a:off x="28956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9" name="Gerade Verbindung 78"/>
            <p:cNvCxnSpPr/>
            <p:nvPr/>
          </p:nvCxnSpPr>
          <p:spPr bwMode="auto">
            <a:xfrm>
              <a:off x="2895600" y="3657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0" name="Gerade Verbindung 79"/>
            <p:cNvCxnSpPr/>
            <p:nvPr/>
          </p:nvCxnSpPr>
          <p:spPr bwMode="auto">
            <a:xfrm flipV="1">
              <a:off x="32004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1" name="Gerade Verbindung 80"/>
            <p:cNvCxnSpPr/>
            <p:nvPr/>
          </p:nvCxnSpPr>
          <p:spPr bwMode="auto">
            <a:xfrm>
              <a:off x="32004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2" name="Gerade Verbindung 81"/>
            <p:cNvCxnSpPr/>
            <p:nvPr/>
          </p:nvCxnSpPr>
          <p:spPr bwMode="auto">
            <a:xfrm flipV="1">
              <a:off x="35052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3" name="Gerade Verbindung 82"/>
            <p:cNvCxnSpPr/>
            <p:nvPr/>
          </p:nvCxnSpPr>
          <p:spPr bwMode="auto">
            <a:xfrm>
              <a:off x="3505200" y="3657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4" name="Gerade Verbindung 83"/>
            <p:cNvCxnSpPr/>
            <p:nvPr/>
          </p:nvCxnSpPr>
          <p:spPr bwMode="auto">
            <a:xfrm flipV="1">
              <a:off x="38100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5" name="Gerade Verbindung 84"/>
            <p:cNvCxnSpPr/>
            <p:nvPr/>
          </p:nvCxnSpPr>
          <p:spPr bwMode="auto">
            <a:xfrm>
              <a:off x="38100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6" name="Gerade Verbindung 85"/>
            <p:cNvCxnSpPr/>
            <p:nvPr/>
          </p:nvCxnSpPr>
          <p:spPr bwMode="auto">
            <a:xfrm flipV="1">
              <a:off x="41148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7" name="Gerade Verbindung 86"/>
            <p:cNvCxnSpPr/>
            <p:nvPr/>
          </p:nvCxnSpPr>
          <p:spPr bwMode="auto">
            <a:xfrm>
              <a:off x="4114800" y="3657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8" name="Gerade Verbindung 87"/>
            <p:cNvCxnSpPr/>
            <p:nvPr/>
          </p:nvCxnSpPr>
          <p:spPr bwMode="auto">
            <a:xfrm flipV="1">
              <a:off x="44196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9" name="Gerade Verbindung 88"/>
            <p:cNvCxnSpPr/>
            <p:nvPr/>
          </p:nvCxnSpPr>
          <p:spPr bwMode="auto">
            <a:xfrm>
              <a:off x="44196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0" name="Gerade Verbindung 89"/>
            <p:cNvCxnSpPr/>
            <p:nvPr/>
          </p:nvCxnSpPr>
          <p:spPr bwMode="auto">
            <a:xfrm flipV="1">
              <a:off x="47244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1" name="Gerade Verbindung 90"/>
            <p:cNvCxnSpPr/>
            <p:nvPr/>
          </p:nvCxnSpPr>
          <p:spPr bwMode="auto">
            <a:xfrm>
              <a:off x="4724400" y="3657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2" name="Gerade Verbindung 91"/>
            <p:cNvCxnSpPr/>
            <p:nvPr/>
          </p:nvCxnSpPr>
          <p:spPr bwMode="auto">
            <a:xfrm flipV="1">
              <a:off x="50292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3" name="Gerade Verbindung 92"/>
            <p:cNvCxnSpPr/>
            <p:nvPr/>
          </p:nvCxnSpPr>
          <p:spPr bwMode="auto">
            <a:xfrm>
              <a:off x="50292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4" name="Gerade Verbindung 93"/>
            <p:cNvCxnSpPr/>
            <p:nvPr/>
          </p:nvCxnSpPr>
          <p:spPr bwMode="auto">
            <a:xfrm flipV="1">
              <a:off x="53340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5" name="Gerade Verbindung 94"/>
            <p:cNvCxnSpPr/>
            <p:nvPr/>
          </p:nvCxnSpPr>
          <p:spPr bwMode="auto">
            <a:xfrm>
              <a:off x="5334000" y="3657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6" name="Gerade Verbindung 95"/>
            <p:cNvCxnSpPr/>
            <p:nvPr/>
          </p:nvCxnSpPr>
          <p:spPr bwMode="auto">
            <a:xfrm flipV="1">
              <a:off x="56388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7" name="Gerade Verbindung 96"/>
            <p:cNvCxnSpPr/>
            <p:nvPr/>
          </p:nvCxnSpPr>
          <p:spPr bwMode="auto">
            <a:xfrm>
              <a:off x="56388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8" name="Gerade Verbindung 97"/>
            <p:cNvCxnSpPr/>
            <p:nvPr/>
          </p:nvCxnSpPr>
          <p:spPr bwMode="auto">
            <a:xfrm flipV="1">
              <a:off x="59436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9" name="Gerade Verbindung 98"/>
            <p:cNvCxnSpPr/>
            <p:nvPr/>
          </p:nvCxnSpPr>
          <p:spPr bwMode="auto">
            <a:xfrm>
              <a:off x="5943600" y="3657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0" name="Gerade Verbindung 99"/>
            <p:cNvCxnSpPr/>
            <p:nvPr/>
          </p:nvCxnSpPr>
          <p:spPr bwMode="auto">
            <a:xfrm flipV="1">
              <a:off x="62484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01" name="Gerade Verbindung 100"/>
          <p:cNvCxnSpPr/>
          <p:nvPr/>
        </p:nvCxnSpPr>
        <p:spPr bwMode="auto">
          <a:xfrm>
            <a:off x="1676400" y="4419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50" name="Gerade Verbindung 14349"/>
          <p:cNvCxnSpPr/>
          <p:nvPr/>
        </p:nvCxnSpPr>
        <p:spPr bwMode="auto">
          <a:xfrm flipV="1">
            <a:off x="1981200" y="41148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Gerade Verbindung 105"/>
          <p:cNvCxnSpPr/>
          <p:nvPr/>
        </p:nvCxnSpPr>
        <p:spPr bwMode="auto">
          <a:xfrm>
            <a:off x="2133600" y="4114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Gerade Verbindung 108"/>
          <p:cNvCxnSpPr/>
          <p:nvPr/>
        </p:nvCxnSpPr>
        <p:spPr bwMode="auto">
          <a:xfrm>
            <a:off x="1981200" y="41148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Gerade Verbindung 109"/>
          <p:cNvCxnSpPr/>
          <p:nvPr/>
        </p:nvCxnSpPr>
        <p:spPr bwMode="auto">
          <a:xfrm>
            <a:off x="1676400" y="4114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Gerade Verbindung 110"/>
          <p:cNvCxnSpPr/>
          <p:nvPr/>
        </p:nvCxnSpPr>
        <p:spPr bwMode="auto">
          <a:xfrm>
            <a:off x="2133600" y="4419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Gerade Verbindung 111"/>
          <p:cNvCxnSpPr/>
          <p:nvPr/>
        </p:nvCxnSpPr>
        <p:spPr bwMode="auto">
          <a:xfrm flipV="1">
            <a:off x="2590800" y="41148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Gerade Verbindung 112"/>
          <p:cNvCxnSpPr/>
          <p:nvPr/>
        </p:nvCxnSpPr>
        <p:spPr bwMode="auto">
          <a:xfrm>
            <a:off x="2743200" y="4114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Gerade Verbindung 113"/>
          <p:cNvCxnSpPr/>
          <p:nvPr/>
        </p:nvCxnSpPr>
        <p:spPr bwMode="auto">
          <a:xfrm>
            <a:off x="2590800" y="41148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>
            <a:off x="2743200" y="4419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Gerade Verbindung 117"/>
          <p:cNvCxnSpPr/>
          <p:nvPr/>
        </p:nvCxnSpPr>
        <p:spPr bwMode="auto">
          <a:xfrm flipV="1">
            <a:off x="3200400" y="41148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118"/>
          <p:cNvCxnSpPr/>
          <p:nvPr/>
        </p:nvCxnSpPr>
        <p:spPr bwMode="auto">
          <a:xfrm>
            <a:off x="3352800" y="4114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Gerade Verbindung 119"/>
          <p:cNvCxnSpPr/>
          <p:nvPr/>
        </p:nvCxnSpPr>
        <p:spPr bwMode="auto">
          <a:xfrm>
            <a:off x="3200400" y="41148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>
            <a:off x="3352800" y="4419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121"/>
          <p:cNvCxnSpPr/>
          <p:nvPr/>
        </p:nvCxnSpPr>
        <p:spPr bwMode="auto">
          <a:xfrm flipV="1">
            <a:off x="3810000" y="41148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Gerade Verbindung 122"/>
          <p:cNvCxnSpPr/>
          <p:nvPr/>
        </p:nvCxnSpPr>
        <p:spPr bwMode="auto">
          <a:xfrm>
            <a:off x="3962400" y="41148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Gerade Verbindung 123"/>
          <p:cNvCxnSpPr/>
          <p:nvPr/>
        </p:nvCxnSpPr>
        <p:spPr bwMode="auto">
          <a:xfrm>
            <a:off x="3810000" y="41148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Gerade Verbindung 124"/>
          <p:cNvCxnSpPr/>
          <p:nvPr/>
        </p:nvCxnSpPr>
        <p:spPr bwMode="auto">
          <a:xfrm>
            <a:off x="3962400" y="4419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8" name="Gerade Verbindung 127"/>
          <p:cNvCxnSpPr/>
          <p:nvPr/>
        </p:nvCxnSpPr>
        <p:spPr bwMode="auto">
          <a:xfrm>
            <a:off x="1905000" y="4876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Gerade Verbindung 128"/>
          <p:cNvCxnSpPr/>
          <p:nvPr/>
        </p:nvCxnSpPr>
        <p:spPr bwMode="auto">
          <a:xfrm flipV="1">
            <a:off x="2209800" y="45720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Gerade Verbindung 129"/>
          <p:cNvCxnSpPr/>
          <p:nvPr/>
        </p:nvCxnSpPr>
        <p:spPr bwMode="auto">
          <a:xfrm>
            <a:off x="2362200" y="4572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1" name="Gerade Verbindung 130"/>
          <p:cNvCxnSpPr/>
          <p:nvPr/>
        </p:nvCxnSpPr>
        <p:spPr bwMode="auto">
          <a:xfrm>
            <a:off x="2209800" y="45720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2" name="Gerade Verbindung 131"/>
          <p:cNvCxnSpPr/>
          <p:nvPr/>
        </p:nvCxnSpPr>
        <p:spPr bwMode="auto">
          <a:xfrm>
            <a:off x="1905000" y="4572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Gerade Verbindung 132"/>
          <p:cNvCxnSpPr/>
          <p:nvPr/>
        </p:nvCxnSpPr>
        <p:spPr bwMode="auto">
          <a:xfrm>
            <a:off x="2362200" y="4876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Gerade Verbindung 133"/>
          <p:cNvCxnSpPr/>
          <p:nvPr/>
        </p:nvCxnSpPr>
        <p:spPr bwMode="auto">
          <a:xfrm flipV="1">
            <a:off x="2819400" y="45720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5" name="Gerade Verbindung 134"/>
          <p:cNvCxnSpPr/>
          <p:nvPr/>
        </p:nvCxnSpPr>
        <p:spPr bwMode="auto">
          <a:xfrm>
            <a:off x="2971800" y="4572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6" name="Gerade Verbindung 135"/>
          <p:cNvCxnSpPr/>
          <p:nvPr/>
        </p:nvCxnSpPr>
        <p:spPr bwMode="auto">
          <a:xfrm>
            <a:off x="2819400" y="45720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7" name="Gerade Verbindung 136"/>
          <p:cNvCxnSpPr/>
          <p:nvPr/>
        </p:nvCxnSpPr>
        <p:spPr bwMode="auto">
          <a:xfrm>
            <a:off x="2971800" y="4876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8" name="Gerade Verbindung 137"/>
          <p:cNvCxnSpPr/>
          <p:nvPr/>
        </p:nvCxnSpPr>
        <p:spPr bwMode="auto">
          <a:xfrm flipV="1">
            <a:off x="3429000" y="45720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9" name="Gerade Verbindung 138"/>
          <p:cNvCxnSpPr/>
          <p:nvPr/>
        </p:nvCxnSpPr>
        <p:spPr bwMode="auto">
          <a:xfrm>
            <a:off x="3581400" y="4572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Gerade Verbindung 139"/>
          <p:cNvCxnSpPr/>
          <p:nvPr/>
        </p:nvCxnSpPr>
        <p:spPr bwMode="auto">
          <a:xfrm>
            <a:off x="3429000" y="45720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Gerade Verbindung 140"/>
          <p:cNvCxnSpPr/>
          <p:nvPr/>
        </p:nvCxnSpPr>
        <p:spPr bwMode="auto">
          <a:xfrm>
            <a:off x="3581400" y="4876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2" name="Gerade Verbindung 141"/>
          <p:cNvCxnSpPr/>
          <p:nvPr/>
        </p:nvCxnSpPr>
        <p:spPr bwMode="auto">
          <a:xfrm flipV="1">
            <a:off x="4038600" y="45720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" name="Gerade Verbindung 142"/>
          <p:cNvCxnSpPr/>
          <p:nvPr/>
        </p:nvCxnSpPr>
        <p:spPr bwMode="auto">
          <a:xfrm>
            <a:off x="4191000" y="4572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4" name="Gerade Verbindung 143"/>
          <p:cNvCxnSpPr/>
          <p:nvPr/>
        </p:nvCxnSpPr>
        <p:spPr bwMode="auto">
          <a:xfrm>
            <a:off x="4038600" y="45720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5" name="Gerade Verbindung 144"/>
          <p:cNvCxnSpPr/>
          <p:nvPr/>
        </p:nvCxnSpPr>
        <p:spPr bwMode="auto">
          <a:xfrm>
            <a:off x="4191000" y="48768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Gerade Verbindung 145"/>
          <p:cNvCxnSpPr/>
          <p:nvPr/>
        </p:nvCxnSpPr>
        <p:spPr bwMode="auto">
          <a:xfrm>
            <a:off x="2209800" y="5334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7" name="Gerade Verbindung 146"/>
          <p:cNvCxnSpPr/>
          <p:nvPr/>
        </p:nvCxnSpPr>
        <p:spPr bwMode="auto">
          <a:xfrm flipV="1">
            <a:off x="2514600" y="50292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8" name="Gerade Verbindung 147"/>
          <p:cNvCxnSpPr/>
          <p:nvPr/>
        </p:nvCxnSpPr>
        <p:spPr bwMode="auto">
          <a:xfrm>
            <a:off x="2667000" y="5029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9" name="Gerade Verbindung 148"/>
          <p:cNvCxnSpPr/>
          <p:nvPr/>
        </p:nvCxnSpPr>
        <p:spPr bwMode="auto">
          <a:xfrm>
            <a:off x="2514600" y="50292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0" name="Gerade Verbindung 149"/>
          <p:cNvCxnSpPr/>
          <p:nvPr/>
        </p:nvCxnSpPr>
        <p:spPr bwMode="auto">
          <a:xfrm>
            <a:off x="2209800" y="5029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1" name="Gerade Verbindung 150"/>
          <p:cNvCxnSpPr/>
          <p:nvPr/>
        </p:nvCxnSpPr>
        <p:spPr bwMode="auto">
          <a:xfrm>
            <a:off x="2667000" y="5334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2" name="Gerade Verbindung 151"/>
          <p:cNvCxnSpPr/>
          <p:nvPr/>
        </p:nvCxnSpPr>
        <p:spPr bwMode="auto">
          <a:xfrm flipV="1">
            <a:off x="3124200" y="50292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3" name="Gerade Verbindung 152"/>
          <p:cNvCxnSpPr/>
          <p:nvPr/>
        </p:nvCxnSpPr>
        <p:spPr bwMode="auto">
          <a:xfrm>
            <a:off x="3276600" y="5029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4" name="Gerade Verbindung 153"/>
          <p:cNvCxnSpPr/>
          <p:nvPr/>
        </p:nvCxnSpPr>
        <p:spPr bwMode="auto">
          <a:xfrm>
            <a:off x="3124200" y="50292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5" name="Gerade Verbindung 154"/>
          <p:cNvCxnSpPr/>
          <p:nvPr/>
        </p:nvCxnSpPr>
        <p:spPr bwMode="auto">
          <a:xfrm>
            <a:off x="3276600" y="5334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Gerade Verbindung 155"/>
          <p:cNvCxnSpPr/>
          <p:nvPr/>
        </p:nvCxnSpPr>
        <p:spPr bwMode="auto">
          <a:xfrm flipV="1">
            <a:off x="3733800" y="50292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7" name="Gerade Verbindung 156"/>
          <p:cNvCxnSpPr/>
          <p:nvPr/>
        </p:nvCxnSpPr>
        <p:spPr bwMode="auto">
          <a:xfrm>
            <a:off x="3886200" y="5029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Gerade Verbindung 157"/>
          <p:cNvCxnSpPr/>
          <p:nvPr/>
        </p:nvCxnSpPr>
        <p:spPr bwMode="auto">
          <a:xfrm>
            <a:off x="3733800" y="50292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9" name="Gerade Verbindung 158"/>
          <p:cNvCxnSpPr/>
          <p:nvPr/>
        </p:nvCxnSpPr>
        <p:spPr bwMode="auto">
          <a:xfrm>
            <a:off x="3886200" y="5334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0" name="Gerade Verbindung 159"/>
          <p:cNvCxnSpPr/>
          <p:nvPr/>
        </p:nvCxnSpPr>
        <p:spPr bwMode="auto">
          <a:xfrm flipV="1">
            <a:off x="4343400" y="50292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1" name="Gerade Verbindung 160"/>
          <p:cNvCxnSpPr/>
          <p:nvPr/>
        </p:nvCxnSpPr>
        <p:spPr bwMode="auto">
          <a:xfrm>
            <a:off x="4495800" y="50292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2" name="Gerade Verbindung 161"/>
          <p:cNvCxnSpPr/>
          <p:nvPr/>
        </p:nvCxnSpPr>
        <p:spPr bwMode="auto">
          <a:xfrm>
            <a:off x="4343400" y="50292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3" name="Gerade Verbindung 162"/>
          <p:cNvCxnSpPr/>
          <p:nvPr/>
        </p:nvCxnSpPr>
        <p:spPr bwMode="auto">
          <a:xfrm>
            <a:off x="4495800" y="5334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60" name="Gerade Verbindung mit Pfeil 14359"/>
          <p:cNvCxnSpPr/>
          <p:nvPr/>
        </p:nvCxnSpPr>
        <p:spPr bwMode="auto">
          <a:xfrm>
            <a:off x="1981200" y="39624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9" name="Gerade Verbindung mit Pfeil 168"/>
          <p:cNvCxnSpPr/>
          <p:nvPr/>
        </p:nvCxnSpPr>
        <p:spPr bwMode="auto">
          <a:xfrm>
            <a:off x="2590800" y="3962400"/>
            <a:ext cx="0" cy="1066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66" name="Textfeld 14365"/>
          <p:cNvSpPr txBox="1"/>
          <p:nvPr/>
        </p:nvSpPr>
        <p:spPr>
          <a:xfrm>
            <a:off x="3581400" y="2286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174" name="Textfeld 173"/>
          <p:cNvSpPr txBox="1"/>
          <p:nvPr/>
        </p:nvSpPr>
        <p:spPr>
          <a:xfrm>
            <a:off x="4572000" y="1905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76" name="Textfeld 175"/>
          <p:cNvSpPr txBox="1"/>
          <p:nvPr/>
        </p:nvSpPr>
        <p:spPr>
          <a:xfrm>
            <a:off x="1172714" y="24384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D1</a:t>
            </a:r>
            <a:endParaRPr lang="de-DE" dirty="0"/>
          </a:p>
        </p:txBody>
      </p:sp>
      <p:sp>
        <p:nvSpPr>
          <p:cNvPr id="177" name="Textfeld 176"/>
          <p:cNvSpPr txBox="1"/>
          <p:nvPr/>
        </p:nvSpPr>
        <p:spPr>
          <a:xfrm>
            <a:off x="6019800" y="19050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D2</a:t>
            </a:r>
            <a:endParaRPr lang="de-DE" dirty="0"/>
          </a:p>
        </p:txBody>
      </p:sp>
      <p:sp>
        <p:nvSpPr>
          <p:cNvPr id="178" name="Textfeld 177"/>
          <p:cNvSpPr txBox="1"/>
          <p:nvPr/>
        </p:nvSpPr>
        <p:spPr>
          <a:xfrm>
            <a:off x="1524000" y="41148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D1</a:t>
            </a:r>
            <a:endParaRPr lang="de-DE" dirty="0"/>
          </a:p>
        </p:txBody>
      </p:sp>
      <p:sp>
        <p:nvSpPr>
          <p:cNvPr id="179" name="Textfeld 178"/>
          <p:cNvSpPr txBox="1"/>
          <p:nvPr/>
        </p:nvSpPr>
        <p:spPr>
          <a:xfrm>
            <a:off x="1752600" y="4572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180" name="Textfeld 179"/>
          <p:cNvSpPr txBox="1"/>
          <p:nvPr/>
        </p:nvSpPr>
        <p:spPr>
          <a:xfrm>
            <a:off x="2133600" y="5029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cxnSp>
        <p:nvCxnSpPr>
          <p:cNvPr id="181" name="Gerade Verbindung 180"/>
          <p:cNvCxnSpPr/>
          <p:nvPr/>
        </p:nvCxnSpPr>
        <p:spPr bwMode="auto">
          <a:xfrm>
            <a:off x="2286000" y="5791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2" name="Gerade Verbindung 181"/>
          <p:cNvCxnSpPr/>
          <p:nvPr/>
        </p:nvCxnSpPr>
        <p:spPr bwMode="auto">
          <a:xfrm flipV="1">
            <a:off x="2590800" y="54864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3" name="Gerade Verbindung 182"/>
          <p:cNvCxnSpPr/>
          <p:nvPr/>
        </p:nvCxnSpPr>
        <p:spPr bwMode="auto">
          <a:xfrm>
            <a:off x="2743200" y="5486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" name="Gerade Verbindung 183"/>
          <p:cNvCxnSpPr/>
          <p:nvPr/>
        </p:nvCxnSpPr>
        <p:spPr bwMode="auto">
          <a:xfrm>
            <a:off x="2590800" y="54864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5" name="Gerade Verbindung 184"/>
          <p:cNvCxnSpPr/>
          <p:nvPr/>
        </p:nvCxnSpPr>
        <p:spPr bwMode="auto">
          <a:xfrm>
            <a:off x="2286000" y="5486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6" name="Gerade Verbindung 185"/>
          <p:cNvCxnSpPr/>
          <p:nvPr/>
        </p:nvCxnSpPr>
        <p:spPr bwMode="auto">
          <a:xfrm>
            <a:off x="2743200" y="5791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7" name="Gerade Verbindung 186"/>
          <p:cNvCxnSpPr/>
          <p:nvPr/>
        </p:nvCxnSpPr>
        <p:spPr bwMode="auto">
          <a:xfrm flipV="1">
            <a:off x="3200400" y="54864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8" name="Gerade Verbindung 187"/>
          <p:cNvCxnSpPr/>
          <p:nvPr/>
        </p:nvCxnSpPr>
        <p:spPr bwMode="auto">
          <a:xfrm>
            <a:off x="3352800" y="5486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9" name="Gerade Verbindung 188"/>
          <p:cNvCxnSpPr/>
          <p:nvPr/>
        </p:nvCxnSpPr>
        <p:spPr bwMode="auto">
          <a:xfrm>
            <a:off x="3200400" y="54864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0" name="Gerade Verbindung 189"/>
          <p:cNvCxnSpPr/>
          <p:nvPr/>
        </p:nvCxnSpPr>
        <p:spPr bwMode="auto">
          <a:xfrm>
            <a:off x="3352800" y="5791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1" name="Gerade Verbindung 190"/>
          <p:cNvCxnSpPr/>
          <p:nvPr/>
        </p:nvCxnSpPr>
        <p:spPr bwMode="auto">
          <a:xfrm flipV="1">
            <a:off x="3810000" y="54864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2" name="Gerade Verbindung 191"/>
          <p:cNvCxnSpPr/>
          <p:nvPr/>
        </p:nvCxnSpPr>
        <p:spPr bwMode="auto">
          <a:xfrm>
            <a:off x="3962400" y="5486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3" name="Gerade Verbindung 192"/>
          <p:cNvCxnSpPr/>
          <p:nvPr/>
        </p:nvCxnSpPr>
        <p:spPr bwMode="auto">
          <a:xfrm>
            <a:off x="3810000" y="54864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" name="Gerade Verbindung 193"/>
          <p:cNvCxnSpPr/>
          <p:nvPr/>
        </p:nvCxnSpPr>
        <p:spPr bwMode="auto">
          <a:xfrm>
            <a:off x="3962400" y="5791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5" name="Gerade Verbindung 194"/>
          <p:cNvCxnSpPr/>
          <p:nvPr/>
        </p:nvCxnSpPr>
        <p:spPr bwMode="auto">
          <a:xfrm flipV="1">
            <a:off x="4419600" y="54864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6" name="Gerade Verbindung 195"/>
          <p:cNvCxnSpPr/>
          <p:nvPr/>
        </p:nvCxnSpPr>
        <p:spPr bwMode="auto">
          <a:xfrm>
            <a:off x="4572000" y="54864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7" name="Gerade Verbindung 196"/>
          <p:cNvCxnSpPr/>
          <p:nvPr/>
        </p:nvCxnSpPr>
        <p:spPr bwMode="auto">
          <a:xfrm>
            <a:off x="4419600" y="54864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8" name="Gerade Verbindung 197"/>
          <p:cNvCxnSpPr/>
          <p:nvPr/>
        </p:nvCxnSpPr>
        <p:spPr bwMode="auto">
          <a:xfrm>
            <a:off x="4572000" y="57912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9" name="Textfeld 198"/>
          <p:cNvSpPr txBox="1"/>
          <p:nvPr/>
        </p:nvSpPr>
        <p:spPr>
          <a:xfrm>
            <a:off x="2087114" y="54864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D2</a:t>
            </a:r>
            <a:endParaRPr lang="de-DE" dirty="0"/>
          </a:p>
        </p:txBody>
      </p:sp>
      <p:sp>
        <p:nvSpPr>
          <p:cNvPr id="18" name="Rechteck 17"/>
          <p:cNvSpPr/>
          <p:nvPr/>
        </p:nvSpPr>
        <p:spPr bwMode="auto">
          <a:xfrm>
            <a:off x="2743200" y="5486400"/>
            <a:ext cx="457200" cy="304800"/>
          </a:xfrm>
          <a:prstGeom prst="rect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4" name="Rechteck 163"/>
          <p:cNvSpPr/>
          <p:nvPr/>
        </p:nvSpPr>
        <p:spPr bwMode="auto">
          <a:xfrm>
            <a:off x="3352800" y="5486400"/>
            <a:ext cx="457200" cy="304800"/>
          </a:xfrm>
          <a:prstGeom prst="rect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5" name="Rechteck 164"/>
          <p:cNvSpPr/>
          <p:nvPr/>
        </p:nvSpPr>
        <p:spPr bwMode="auto">
          <a:xfrm>
            <a:off x="3962400" y="5486400"/>
            <a:ext cx="457200" cy="304800"/>
          </a:xfrm>
          <a:prstGeom prst="rect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6" name="Rechteck 165"/>
          <p:cNvSpPr/>
          <p:nvPr/>
        </p:nvSpPr>
        <p:spPr bwMode="auto">
          <a:xfrm>
            <a:off x="4572000" y="5486400"/>
            <a:ext cx="457200" cy="304800"/>
          </a:xfrm>
          <a:prstGeom prst="rect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7" name="Textfeld 166"/>
          <p:cNvSpPr txBox="1"/>
          <p:nvPr/>
        </p:nvSpPr>
        <p:spPr>
          <a:xfrm>
            <a:off x="2971800" y="5791200"/>
            <a:ext cx="6190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Fehler</a:t>
            </a:r>
            <a:endParaRPr lang="de-DE" dirty="0"/>
          </a:p>
        </p:txBody>
      </p:sp>
      <p:sp>
        <p:nvSpPr>
          <p:cNvPr id="20" name="Ellipse 19"/>
          <p:cNvSpPr/>
          <p:nvPr/>
        </p:nvSpPr>
        <p:spPr bwMode="auto">
          <a:xfrm>
            <a:off x="2514600" y="4953000"/>
            <a:ext cx="1524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8" name="Gerade Verbindung 167"/>
          <p:cNvCxnSpPr/>
          <p:nvPr/>
        </p:nvCxnSpPr>
        <p:spPr bwMode="auto">
          <a:xfrm>
            <a:off x="1981200" y="4114800"/>
            <a:ext cx="0" cy="2133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0" name="Gerade Verbindung mit Pfeil 169"/>
          <p:cNvCxnSpPr/>
          <p:nvPr/>
        </p:nvCxnSpPr>
        <p:spPr bwMode="auto">
          <a:xfrm>
            <a:off x="1981200" y="61722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1" name="Gerade Verbindung 170"/>
          <p:cNvCxnSpPr/>
          <p:nvPr/>
        </p:nvCxnSpPr>
        <p:spPr bwMode="auto">
          <a:xfrm>
            <a:off x="2743200" y="58674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2" name="Textfeld 171"/>
          <p:cNvSpPr txBox="1"/>
          <p:nvPr/>
        </p:nvSpPr>
        <p:spPr>
          <a:xfrm>
            <a:off x="2035817" y="6172200"/>
            <a:ext cx="5757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Delay</a:t>
            </a:r>
            <a:endParaRPr lang="de-DE" dirty="0"/>
          </a:p>
        </p:txBody>
      </p:sp>
      <p:sp>
        <p:nvSpPr>
          <p:cNvPr id="5" name="Abgerundetes Rechteck 4"/>
          <p:cNvSpPr/>
          <p:nvPr/>
        </p:nvSpPr>
        <p:spPr bwMode="auto">
          <a:xfrm>
            <a:off x="2743200" y="990600"/>
            <a:ext cx="1752600" cy="2438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2895600" y="762000"/>
            <a:ext cx="22637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Komplizierte</a:t>
            </a:r>
            <a:r>
              <a:rPr lang="en-US" dirty="0" smtClean="0"/>
              <a:t> </a:t>
            </a:r>
            <a:r>
              <a:rPr lang="en-US" dirty="0" err="1" smtClean="0"/>
              <a:t>logische</a:t>
            </a:r>
            <a:r>
              <a:rPr lang="en-US" dirty="0" smtClean="0"/>
              <a:t> </a:t>
            </a:r>
            <a:r>
              <a:rPr lang="en-US" dirty="0" err="1" smtClean="0"/>
              <a:t>Funktion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379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Pipelining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err="1" smtClean="0"/>
              <a:t>Pipelining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28</a:t>
            </a:fld>
            <a:endParaRPr lang="de-DE" altLang="de-DE"/>
          </a:p>
        </p:txBody>
      </p:sp>
      <p:sp>
        <p:nvSpPr>
          <p:cNvPr id="6" name="Rechteck 5"/>
          <p:cNvSpPr/>
          <p:nvPr/>
        </p:nvSpPr>
        <p:spPr bwMode="auto">
          <a:xfrm>
            <a:off x="1676400" y="1828800"/>
            <a:ext cx="8382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1676400" y="2590800"/>
            <a:ext cx="76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 flipH="1">
            <a:off x="1676400" y="2667000"/>
            <a:ext cx="76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/>
          <p:nvPr/>
        </p:nvCxnSpPr>
        <p:spPr bwMode="auto">
          <a:xfrm flipH="1">
            <a:off x="1219200" y="2667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mit Pfeil 10"/>
          <p:cNvCxnSpPr/>
          <p:nvPr/>
        </p:nvCxnSpPr>
        <p:spPr bwMode="auto">
          <a:xfrm>
            <a:off x="2514600" y="21336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Rechteck 11"/>
          <p:cNvSpPr/>
          <p:nvPr/>
        </p:nvSpPr>
        <p:spPr bwMode="auto">
          <a:xfrm>
            <a:off x="6781800" y="1828800"/>
            <a:ext cx="8382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" name="Gerade Verbindung 12"/>
          <p:cNvCxnSpPr/>
          <p:nvPr/>
        </p:nvCxnSpPr>
        <p:spPr bwMode="auto">
          <a:xfrm>
            <a:off x="6781800" y="2590800"/>
            <a:ext cx="76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13"/>
          <p:cNvCxnSpPr/>
          <p:nvPr/>
        </p:nvCxnSpPr>
        <p:spPr bwMode="auto">
          <a:xfrm flipH="1">
            <a:off x="6781800" y="2667000"/>
            <a:ext cx="76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 flipH="1">
            <a:off x="6324600" y="2667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Gerade Verbindung mit Pfeil 15"/>
          <p:cNvCxnSpPr/>
          <p:nvPr/>
        </p:nvCxnSpPr>
        <p:spPr bwMode="auto">
          <a:xfrm>
            <a:off x="7620000" y="21336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mit Pfeil 16"/>
          <p:cNvCxnSpPr>
            <a:stCxn id="14339" idx="2"/>
          </p:cNvCxnSpPr>
          <p:nvPr/>
        </p:nvCxnSpPr>
        <p:spPr bwMode="auto">
          <a:xfrm>
            <a:off x="5943600" y="2133600"/>
            <a:ext cx="838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Rechteck 3"/>
          <p:cNvSpPr/>
          <p:nvPr/>
        </p:nvSpPr>
        <p:spPr bwMode="auto">
          <a:xfrm>
            <a:off x="2895600" y="1371600"/>
            <a:ext cx="609600" cy="1524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6" name="Gerade Verbindung mit Pfeil 14335"/>
          <p:cNvCxnSpPr/>
          <p:nvPr/>
        </p:nvCxnSpPr>
        <p:spPr bwMode="auto">
          <a:xfrm flipV="1">
            <a:off x="3200400" y="28956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37" name="Textfeld 14336"/>
          <p:cNvSpPr txBox="1"/>
          <p:nvPr/>
        </p:nvSpPr>
        <p:spPr>
          <a:xfrm>
            <a:off x="2895600" y="3048000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+1</a:t>
            </a:r>
            <a:endParaRPr lang="de-DE" dirty="0"/>
          </a:p>
        </p:txBody>
      </p:sp>
      <p:sp>
        <p:nvSpPr>
          <p:cNvPr id="14339" name="Flussdiagramm: Manuelle Verarbeitung 14338"/>
          <p:cNvSpPr/>
          <p:nvPr/>
        </p:nvSpPr>
        <p:spPr bwMode="auto">
          <a:xfrm rot="16200000">
            <a:off x="4953000" y="1905000"/>
            <a:ext cx="1524000" cy="457200"/>
          </a:xfrm>
          <a:prstGeom prst="flowChartManualOperation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0" name="Gerade Verbindung mit Pfeil 59"/>
          <p:cNvCxnSpPr/>
          <p:nvPr/>
        </p:nvCxnSpPr>
        <p:spPr bwMode="auto">
          <a:xfrm>
            <a:off x="3505200" y="21336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Gerade Verbindung mit Pfeil 60"/>
          <p:cNvCxnSpPr/>
          <p:nvPr/>
        </p:nvCxnSpPr>
        <p:spPr bwMode="auto">
          <a:xfrm>
            <a:off x="5257800" y="17526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2" name="Gerade Verbindung 14341"/>
          <p:cNvCxnSpPr/>
          <p:nvPr/>
        </p:nvCxnSpPr>
        <p:spPr bwMode="auto">
          <a:xfrm>
            <a:off x="5257800" y="1066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 Verbindung 100"/>
          <p:cNvCxnSpPr/>
          <p:nvPr/>
        </p:nvCxnSpPr>
        <p:spPr bwMode="auto">
          <a:xfrm>
            <a:off x="1676400" y="4419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50" name="Gerade Verbindung 14349"/>
          <p:cNvCxnSpPr/>
          <p:nvPr/>
        </p:nvCxnSpPr>
        <p:spPr bwMode="auto">
          <a:xfrm flipV="1">
            <a:off x="1981200" y="41148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Gerade Verbindung 105"/>
          <p:cNvCxnSpPr/>
          <p:nvPr/>
        </p:nvCxnSpPr>
        <p:spPr bwMode="auto">
          <a:xfrm>
            <a:off x="2133600" y="4114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Gerade Verbindung 108"/>
          <p:cNvCxnSpPr/>
          <p:nvPr/>
        </p:nvCxnSpPr>
        <p:spPr bwMode="auto">
          <a:xfrm>
            <a:off x="1981200" y="41148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Gerade Verbindung 109"/>
          <p:cNvCxnSpPr/>
          <p:nvPr/>
        </p:nvCxnSpPr>
        <p:spPr bwMode="auto">
          <a:xfrm>
            <a:off x="1676400" y="4114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Gerade Verbindung 110"/>
          <p:cNvCxnSpPr/>
          <p:nvPr/>
        </p:nvCxnSpPr>
        <p:spPr bwMode="auto">
          <a:xfrm>
            <a:off x="2133600" y="4419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Gerade Verbindung 111"/>
          <p:cNvCxnSpPr/>
          <p:nvPr/>
        </p:nvCxnSpPr>
        <p:spPr bwMode="auto">
          <a:xfrm flipV="1">
            <a:off x="2590800" y="41148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Gerade Verbindung 112"/>
          <p:cNvCxnSpPr/>
          <p:nvPr/>
        </p:nvCxnSpPr>
        <p:spPr bwMode="auto">
          <a:xfrm>
            <a:off x="2743200" y="4114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Gerade Verbindung 113"/>
          <p:cNvCxnSpPr/>
          <p:nvPr/>
        </p:nvCxnSpPr>
        <p:spPr bwMode="auto">
          <a:xfrm>
            <a:off x="2590800" y="41148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>
            <a:off x="2743200" y="4419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Gerade Verbindung 117"/>
          <p:cNvCxnSpPr/>
          <p:nvPr/>
        </p:nvCxnSpPr>
        <p:spPr bwMode="auto">
          <a:xfrm flipV="1">
            <a:off x="3200400" y="41148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118"/>
          <p:cNvCxnSpPr/>
          <p:nvPr/>
        </p:nvCxnSpPr>
        <p:spPr bwMode="auto">
          <a:xfrm>
            <a:off x="3352800" y="4114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Gerade Verbindung 119"/>
          <p:cNvCxnSpPr/>
          <p:nvPr/>
        </p:nvCxnSpPr>
        <p:spPr bwMode="auto">
          <a:xfrm>
            <a:off x="3200400" y="41148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>
            <a:off x="3352800" y="4419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121"/>
          <p:cNvCxnSpPr/>
          <p:nvPr/>
        </p:nvCxnSpPr>
        <p:spPr bwMode="auto">
          <a:xfrm flipV="1">
            <a:off x="3810000" y="41148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Gerade Verbindung 122"/>
          <p:cNvCxnSpPr/>
          <p:nvPr/>
        </p:nvCxnSpPr>
        <p:spPr bwMode="auto">
          <a:xfrm>
            <a:off x="3962400" y="41148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Gerade Verbindung 123"/>
          <p:cNvCxnSpPr/>
          <p:nvPr/>
        </p:nvCxnSpPr>
        <p:spPr bwMode="auto">
          <a:xfrm>
            <a:off x="3810000" y="41148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Gerade Verbindung 124"/>
          <p:cNvCxnSpPr/>
          <p:nvPr/>
        </p:nvCxnSpPr>
        <p:spPr bwMode="auto">
          <a:xfrm>
            <a:off x="3962400" y="4419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8" name="Gerade Verbindung 127"/>
          <p:cNvCxnSpPr/>
          <p:nvPr/>
        </p:nvCxnSpPr>
        <p:spPr bwMode="auto">
          <a:xfrm>
            <a:off x="1981200" y="4876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Gerade Verbindung 128"/>
          <p:cNvCxnSpPr/>
          <p:nvPr/>
        </p:nvCxnSpPr>
        <p:spPr bwMode="auto">
          <a:xfrm flipV="1">
            <a:off x="2286000" y="45720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Gerade Verbindung 129"/>
          <p:cNvCxnSpPr/>
          <p:nvPr/>
        </p:nvCxnSpPr>
        <p:spPr bwMode="auto">
          <a:xfrm>
            <a:off x="2438400" y="4572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1" name="Gerade Verbindung 130"/>
          <p:cNvCxnSpPr/>
          <p:nvPr/>
        </p:nvCxnSpPr>
        <p:spPr bwMode="auto">
          <a:xfrm>
            <a:off x="2286000" y="45720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2" name="Gerade Verbindung 131"/>
          <p:cNvCxnSpPr/>
          <p:nvPr/>
        </p:nvCxnSpPr>
        <p:spPr bwMode="auto">
          <a:xfrm>
            <a:off x="1981200" y="4572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Gerade Verbindung 132"/>
          <p:cNvCxnSpPr/>
          <p:nvPr/>
        </p:nvCxnSpPr>
        <p:spPr bwMode="auto">
          <a:xfrm>
            <a:off x="2438400" y="4876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Gerade Verbindung 133"/>
          <p:cNvCxnSpPr/>
          <p:nvPr/>
        </p:nvCxnSpPr>
        <p:spPr bwMode="auto">
          <a:xfrm flipV="1">
            <a:off x="2895600" y="45720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5" name="Gerade Verbindung 134"/>
          <p:cNvCxnSpPr/>
          <p:nvPr/>
        </p:nvCxnSpPr>
        <p:spPr bwMode="auto">
          <a:xfrm>
            <a:off x="3048000" y="4572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6" name="Gerade Verbindung 135"/>
          <p:cNvCxnSpPr/>
          <p:nvPr/>
        </p:nvCxnSpPr>
        <p:spPr bwMode="auto">
          <a:xfrm>
            <a:off x="2895600" y="45720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7" name="Gerade Verbindung 136"/>
          <p:cNvCxnSpPr/>
          <p:nvPr/>
        </p:nvCxnSpPr>
        <p:spPr bwMode="auto">
          <a:xfrm>
            <a:off x="3048000" y="4876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8" name="Gerade Verbindung 137"/>
          <p:cNvCxnSpPr/>
          <p:nvPr/>
        </p:nvCxnSpPr>
        <p:spPr bwMode="auto">
          <a:xfrm flipV="1">
            <a:off x="3505200" y="45720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9" name="Gerade Verbindung 138"/>
          <p:cNvCxnSpPr/>
          <p:nvPr/>
        </p:nvCxnSpPr>
        <p:spPr bwMode="auto">
          <a:xfrm>
            <a:off x="3657600" y="4572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Gerade Verbindung 139"/>
          <p:cNvCxnSpPr/>
          <p:nvPr/>
        </p:nvCxnSpPr>
        <p:spPr bwMode="auto">
          <a:xfrm>
            <a:off x="3505200" y="45720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Gerade Verbindung 140"/>
          <p:cNvCxnSpPr/>
          <p:nvPr/>
        </p:nvCxnSpPr>
        <p:spPr bwMode="auto">
          <a:xfrm>
            <a:off x="3657600" y="4876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2" name="Gerade Verbindung 141"/>
          <p:cNvCxnSpPr/>
          <p:nvPr/>
        </p:nvCxnSpPr>
        <p:spPr bwMode="auto">
          <a:xfrm flipV="1">
            <a:off x="4114800" y="45720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" name="Gerade Verbindung 142"/>
          <p:cNvCxnSpPr/>
          <p:nvPr/>
        </p:nvCxnSpPr>
        <p:spPr bwMode="auto">
          <a:xfrm>
            <a:off x="4267200" y="4572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4" name="Gerade Verbindung 143"/>
          <p:cNvCxnSpPr/>
          <p:nvPr/>
        </p:nvCxnSpPr>
        <p:spPr bwMode="auto">
          <a:xfrm>
            <a:off x="4114800" y="45720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5" name="Gerade Verbindung 144"/>
          <p:cNvCxnSpPr/>
          <p:nvPr/>
        </p:nvCxnSpPr>
        <p:spPr bwMode="auto">
          <a:xfrm>
            <a:off x="4267200" y="48768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Gerade Verbindung 145"/>
          <p:cNvCxnSpPr/>
          <p:nvPr/>
        </p:nvCxnSpPr>
        <p:spPr bwMode="auto">
          <a:xfrm>
            <a:off x="2590800" y="5791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7" name="Gerade Verbindung 146"/>
          <p:cNvCxnSpPr/>
          <p:nvPr/>
        </p:nvCxnSpPr>
        <p:spPr bwMode="auto">
          <a:xfrm flipV="1">
            <a:off x="2895600" y="54864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8" name="Gerade Verbindung 147"/>
          <p:cNvCxnSpPr/>
          <p:nvPr/>
        </p:nvCxnSpPr>
        <p:spPr bwMode="auto">
          <a:xfrm>
            <a:off x="3048000" y="5486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9" name="Gerade Verbindung 148"/>
          <p:cNvCxnSpPr/>
          <p:nvPr/>
        </p:nvCxnSpPr>
        <p:spPr bwMode="auto">
          <a:xfrm>
            <a:off x="2895600" y="54864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0" name="Gerade Verbindung 149"/>
          <p:cNvCxnSpPr/>
          <p:nvPr/>
        </p:nvCxnSpPr>
        <p:spPr bwMode="auto">
          <a:xfrm>
            <a:off x="2590800" y="5486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1" name="Gerade Verbindung 150"/>
          <p:cNvCxnSpPr/>
          <p:nvPr/>
        </p:nvCxnSpPr>
        <p:spPr bwMode="auto">
          <a:xfrm>
            <a:off x="3048000" y="5791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2" name="Gerade Verbindung 151"/>
          <p:cNvCxnSpPr/>
          <p:nvPr/>
        </p:nvCxnSpPr>
        <p:spPr bwMode="auto">
          <a:xfrm flipV="1">
            <a:off x="3505200" y="54864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3" name="Gerade Verbindung 152"/>
          <p:cNvCxnSpPr/>
          <p:nvPr/>
        </p:nvCxnSpPr>
        <p:spPr bwMode="auto">
          <a:xfrm>
            <a:off x="3657600" y="5486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4" name="Gerade Verbindung 153"/>
          <p:cNvCxnSpPr/>
          <p:nvPr/>
        </p:nvCxnSpPr>
        <p:spPr bwMode="auto">
          <a:xfrm>
            <a:off x="3505200" y="54864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5" name="Gerade Verbindung 154"/>
          <p:cNvCxnSpPr/>
          <p:nvPr/>
        </p:nvCxnSpPr>
        <p:spPr bwMode="auto">
          <a:xfrm>
            <a:off x="3657600" y="5791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Gerade Verbindung 155"/>
          <p:cNvCxnSpPr/>
          <p:nvPr/>
        </p:nvCxnSpPr>
        <p:spPr bwMode="auto">
          <a:xfrm flipV="1">
            <a:off x="4114800" y="54864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7" name="Gerade Verbindung 156"/>
          <p:cNvCxnSpPr/>
          <p:nvPr/>
        </p:nvCxnSpPr>
        <p:spPr bwMode="auto">
          <a:xfrm>
            <a:off x="4267200" y="5486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Gerade Verbindung 157"/>
          <p:cNvCxnSpPr/>
          <p:nvPr/>
        </p:nvCxnSpPr>
        <p:spPr bwMode="auto">
          <a:xfrm>
            <a:off x="4114800" y="54864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9" name="Gerade Verbindung 158"/>
          <p:cNvCxnSpPr/>
          <p:nvPr/>
        </p:nvCxnSpPr>
        <p:spPr bwMode="auto">
          <a:xfrm>
            <a:off x="4267200" y="5791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0" name="Gerade Verbindung 159"/>
          <p:cNvCxnSpPr/>
          <p:nvPr/>
        </p:nvCxnSpPr>
        <p:spPr bwMode="auto">
          <a:xfrm flipV="1">
            <a:off x="4724400" y="54864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1" name="Gerade Verbindung 160"/>
          <p:cNvCxnSpPr/>
          <p:nvPr/>
        </p:nvCxnSpPr>
        <p:spPr bwMode="auto">
          <a:xfrm>
            <a:off x="4876800" y="54864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2" name="Gerade Verbindung 161"/>
          <p:cNvCxnSpPr/>
          <p:nvPr/>
        </p:nvCxnSpPr>
        <p:spPr bwMode="auto">
          <a:xfrm>
            <a:off x="4724400" y="54864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3" name="Gerade Verbindung 162"/>
          <p:cNvCxnSpPr/>
          <p:nvPr/>
        </p:nvCxnSpPr>
        <p:spPr bwMode="auto">
          <a:xfrm>
            <a:off x="4876800" y="57912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60" name="Gerade Verbindung mit Pfeil 14359"/>
          <p:cNvCxnSpPr/>
          <p:nvPr/>
        </p:nvCxnSpPr>
        <p:spPr bwMode="auto">
          <a:xfrm>
            <a:off x="1981200" y="39624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9" name="Gerade Verbindung mit Pfeil 168"/>
          <p:cNvCxnSpPr/>
          <p:nvPr/>
        </p:nvCxnSpPr>
        <p:spPr bwMode="auto">
          <a:xfrm>
            <a:off x="2590800" y="3962400"/>
            <a:ext cx="0" cy="1066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66" name="Textfeld 14365"/>
          <p:cNvSpPr txBox="1"/>
          <p:nvPr/>
        </p:nvSpPr>
        <p:spPr>
          <a:xfrm>
            <a:off x="3581400" y="1828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174" name="Textfeld 173"/>
          <p:cNvSpPr txBox="1"/>
          <p:nvPr/>
        </p:nvSpPr>
        <p:spPr>
          <a:xfrm>
            <a:off x="6172200" y="1905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76" name="Textfeld 175"/>
          <p:cNvSpPr txBox="1"/>
          <p:nvPr/>
        </p:nvSpPr>
        <p:spPr>
          <a:xfrm>
            <a:off x="1172714" y="24384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D1</a:t>
            </a:r>
            <a:endParaRPr lang="de-DE" dirty="0"/>
          </a:p>
        </p:txBody>
      </p:sp>
      <p:sp>
        <p:nvSpPr>
          <p:cNvPr id="177" name="Textfeld 176"/>
          <p:cNvSpPr txBox="1"/>
          <p:nvPr/>
        </p:nvSpPr>
        <p:spPr>
          <a:xfrm>
            <a:off x="7620000" y="19050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D2</a:t>
            </a:r>
            <a:endParaRPr lang="de-DE" dirty="0"/>
          </a:p>
        </p:txBody>
      </p:sp>
      <p:sp>
        <p:nvSpPr>
          <p:cNvPr id="178" name="Textfeld 177"/>
          <p:cNvSpPr txBox="1"/>
          <p:nvPr/>
        </p:nvSpPr>
        <p:spPr>
          <a:xfrm>
            <a:off x="1524000" y="41148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D1</a:t>
            </a:r>
            <a:endParaRPr lang="de-DE" dirty="0"/>
          </a:p>
        </p:txBody>
      </p:sp>
      <p:sp>
        <p:nvSpPr>
          <p:cNvPr id="179" name="Textfeld 178"/>
          <p:cNvSpPr txBox="1"/>
          <p:nvPr/>
        </p:nvSpPr>
        <p:spPr>
          <a:xfrm>
            <a:off x="1828800" y="4572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180" name="Textfeld 179"/>
          <p:cNvSpPr txBox="1"/>
          <p:nvPr/>
        </p:nvSpPr>
        <p:spPr>
          <a:xfrm>
            <a:off x="2514600" y="5486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cxnSp>
        <p:nvCxnSpPr>
          <p:cNvPr id="181" name="Gerade Verbindung 180"/>
          <p:cNvCxnSpPr/>
          <p:nvPr/>
        </p:nvCxnSpPr>
        <p:spPr bwMode="auto">
          <a:xfrm>
            <a:off x="2895600" y="6248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2" name="Gerade Verbindung 181"/>
          <p:cNvCxnSpPr/>
          <p:nvPr/>
        </p:nvCxnSpPr>
        <p:spPr bwMode="auto">
          <a:xfrm flipV="1">
            <a:off x="3200400" y="59436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3" name="Gerade Verbindung 182"/>
          <p:cNvCxnSpPr/>
          <p:nvPr/>
        </p:nvCxnSpPr>
        <p:spPr bwMode="auto">
          <a:xfrm>
            <a:off x="3352800" y="5943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" name="Gerade Verbindung 183"/>
          <p:cNvCxnSpPr/>
          <p:nvPr/>
        </p:nvCxnSpPr>
        <p:spPr bwMode="auto">
          <a:xfrm>
            <a:off x="3200400" y="59436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5" name="Gerade Verbindung 184"/>
          <p:cNvCxnSpPr/>
          <p:nvPr/>
        </p:nvCxnSpPr>
        <p:spPr bwMode="auto">
          <a:xfrm>
            <a:off x="2895600" y="5943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6" name="Gerade Verbindung 185"/>
          <p:cNvCxnSpPr/>
          <p:nvPr/>
        </p:nvCxnSpPr>
        <p:spPr bwMode="auto">
          <a:xfrm>
            <a:off x="3352800" y="6248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7" name="Gerade Verbindung 186"/>
          <p:cNvCxnSpPr/>
          <p:nvPr/>
        </p:nvCxnSpPr>
        <p:spPr bwMode="auto">
          <a:xfrm flipV="1">
            <a:off x="3810000" y="59436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8" name="Gerade Verbindung 187"/>
          <p:cNvCxnSpPr/>
          <p:nvPr/>
        </p:nvCxnSpPr>
        <p:spPr bwMode="auto">
          <a:xfrm>
            <a:off x="3962400" y="5943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9" name="Gerade Verbindung 188"/>
          <p:cNvCxnSpPr/>
          <p:nvPr/>
        </p:nvCxnSpPr>
        <p:spPr bwMode="auto">
          <a:xfrm>
            <a:off x="3810000" y="59436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0" name="Gerade Verbindung 189"/>
          <p:cNvCxnSpPr/>
          <p:nvPr/>
        </p:nvCxnSpPr>
        <p:spPr bwMode="auto">
          <a:xfrm>
            <a:off x="3962400" y="6248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1" name="Gerade Verbindung 190"/>
          <p:cNvCxnSpPr/>
          <p:nvPr/>
        </p:nvCxnSpPr>
        <p:spPr bwMode="auto">
          <a:xfrm flipV="1">
            <a:off x="4419600" y="59436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2" name="Gerade Verbindung 191"/>
          <p:cNvCxnSpPr/>
          <p:nvPr/>
        </p:nvCxnSpPr>
        <p:spPr bwMode="auto">
          <a:xfrm>
            <a:off x="4572000" y="5943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3" name="Gerade Verbindung 192"/>
          <p:cNvCxnSpPr/>
          <p:nvPr/>
        </p:nvCxnSpPr>
        <p:spPr bwMode="auto">
          <a:xfrm>
            <a:off x="4419600" y="59436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" name="Gerade Verbindung 193"/>
          <p:cNvCxnSpPr/>
          <p:nvPr/>
        </p:nvCxnSpPr>
        <p:spPr bwMode="auto">
          <a:xfrm>
            <a:off x="4572000" y="6248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5" name="Gerade Verbindung 194"/>
          <p:cNvCxnSpPr/>
          <p:nvPr/>
        </p:nvCxnSpPr>
        <p:spPr bwMode="auto">
          <a:xfrm flipV="1">
            <a:off x="5029200" y="59436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6" name="Gerade Verbindung 195"/>
          <p:cNvCxnSpPr/>
          <p:nvPr/>
        </p:nvCxnSpPr>
        <p:spPr bwMode="auto">
          <a:xfrm>
            <a:off x="5181600" y="5943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7" name="Gerade Verbindung 196"/>
          <p:cNvCxnSpPr/>
          <p:nvPr/>
        </p:nvCxnSpPr>
        <p:spPr bwMode="auto">
          <a:xfrm>
            <a:off x="5029200" y="59436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8" name="Gerade Verbindung 197"/>
          <p:cNvCxnSpPr/>
          <p:nvPr/>
        </p:nvCxnSpPr>
        <p:spPr bwMode="auto">
          <a:xfrm>
            <a:off x="5181600" y="62484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9" name="Textfeld 198"/>
          <p:cNvSpPr txBox="1"/>
          <p:nvPr/>
        </p:nvSpPr>
        <p:spPr>
          <a:xfrm>
            <a:off x="2696714" y="59436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D2</a:t>
            </a:r>
            <a:endParaRPr lang="de-DE" dirty="0"/>
          </a:p>
        </p:txBody>
      </p:sp>
      <p:sp>
        <p:nvSpPr>
          <p:cNvPr id="164" name="Rechteck 163"/>
          <p:cNvSpPr/>
          <p:nvPr/>
        </p:nvSpPr>
        <p:spPr bwMode="auto">
          <a:xfrm>
            <a:off x="3886200" y="1828800"/>
            <a:ext cx="8382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5" name="Gerade Verbindung mit Pfeil 164"/>
          <p:cNvCxnSpPr>
            <a:endCxn id="14339" idx="0"/>
          </p:cNvCxnSpPr>
          <p:nvPr/>
        </p:nvCxnSpPr>
        <p:spPr bwMode="auto">
          <a:xfrm>
            <a:off x="4724400" y="21336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6" name="Gerade Verbindung 165"/>
          <p:cNvCxnSpPr/>
          <p:nvPr/>
        </p:nvCxnSpPr>
        <p:spPr bwMode="auto">
          <a:xfrm>
            <a:off x="3886200" y="2590800"/>
            <a:ext cx="76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7" name="Gerade Verbindung 166"/>
          <p:cNvCxnSpPr/>
          <p:nvPr/>
        </p:nvCxnSpPr>
        <p:spPr bwMode="auto">
          <a:xfrm flipH="1">
            <a:off x="3886200" y="2667000"/>
            <a:ext cx="76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8" name="Gerade Verbindung 167"/>
          <p:cNvCxnSpPr/>
          <p:nvPr/>
        </p:nvCxnSpPr>
        <p:spPr bwMode="auto">
          <a:xfrm flipH="1">
            <a:off x="3657600" y="2667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0" name="Textfeld 169"/>
          <p:cNvSpPr txBox="1"/>
          <p:nvPr/>
        </p:nvSpPr>
        <p:spPr>
          <a:xfrm>
            <a:off x="4758120" y="1828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A2</a:t>
            </a:r>
            <a:endParaRPr lang="de-DE" dirty="0"/>
          </a:p>
        </p:txBody>
      </p:sp>
      <p:cxnSp>
        <p:nvCxnSpPr>
          <p:cNvPr id="171" name="Gerade Verbindung 170"/>
          <p:cNvCxnSpPr/>
          <p:nvPr/>
        </p:nvCxnSpPr>
        <p:spPr bwMode="auto">
          <a:xfrm>
            <a:off x="2286000" y="5334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2" name="Gerade Verbindung 171"/>
          <p:cNvCxnSpPr/>
          <p:nvPr/>
        </p:nvCxnSpPr>
        <p:spPr bwMode="auto">
          <a:xfrm flipV="1">
            <a:off x="2590800" y="50292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3" name="Gerade Verbindung 172"/>
          <p:cNvCxnSpPr/>
          <p:nvPr/>
        </p:nvCxnSpPr>
        <p:spPr bwMode="auto">
          <a:xfrm>
            <a:off x="2743200" y="5029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5" name="Gerade Verbindung 174"/>
          <p:cNvCxnSpPr/>
          <p:nvPr/>
        </p:nvCxnSpPr>
        <p:spPr bwMode="auto">
          <a:xfrm>
            <a:off x="2590800" y="50292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0" name="Gerade Verbindung 199"/>
          <p:cNvCxnSpPr/>
          <p:nvPr/>
        </p:nvCxnSpPr>
        <p:spPr bwMode="auto">
          <a:xfrm>
            <a:off x="2286000" y="5029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1" name="Gerade Verbindung 200"/>
          <p:cNvCxnSpPr/>
          <p:nvPr/>
        </p:nvCxnSpPr>
        <p:spPr bwMode="auto">
          <a:xfrm>
            <a:off x="2743200" y="5334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2" name="Gerade Verbindung 201"/>
          <p:cNvCxnSpPr/>
          <p:nvPr/>
        </p:nvCxnSpPr>
        <p:spPr bwMode="auto">
          <a:xfrm flipV="1">
            <a:off x="3200400" y="50292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3" name="Gerade Verbindung 202"/>
          <p:cNvCxnSpPr/>
          <p:nvPr/>
        </p:nvCxnSpPr>
        <p:spPr bwMode="auto">
          <a:xfrm>
            <a:off x="3352800" y="5029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4" name="Gerade Verbindung 203"/>
          <p:cNvCxnSpPr/>
          <p:nvPr/>
        </p:nvCxnSpPr>
        <p:spPr bwMode="auto">
          <a:xfrm>
            <a:off x="3200400" y="50292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" name="Gerade Verbindung 204"/>
          <p:cNvCxnSpPr/>
          <p:nvPr/>
        </p:nvCxnSpPr>
        <p:spPr bwMode="auto">
          <a:xfrm>
            <a:off x="3352800" y="5334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6" name="Gerade Verbindung 205"/>
          <p:cNvCxnSpPr/>
          <p:nvPr/>
        </p:nvCxnSpPr>
        <p:spPr bwMode="auto">
          <a:xfrm flipV="1">
            <a:off x="3810000" y="50292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7" name="Gerade Verbindung 206"/>
          <p:cNvCxnSpPr/>
          <p:nvPr/>
        </p:nvCxnSpPr>
        <p:spPr bwMode="auto">
          <a:xfrm>
            <a:off x="3962400" y="5029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8" name="Gerade Verbindung 207"/>
          <p:cNvCxnSpPr/>
          <p:nvPr/>
        </p:nvCxnSpPr>
        <p:spPr bwMode="auto">
          <a:xfrm>
            <a:off x="3810000" y="50292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9" name="Gerade Verbindung 208"/>
          <p:cNvCxnSpPr/>
          <p:nvPr/>
        </p:nvCxnSpPr>
        <p:spPr bwMode="auto">
          <a:xfrm>
            <a:off x="3962400" y="5334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0" name="Gerade Verbindung 209"/>
          <p:cNvCxnSpPr/>
          <p:nvPr/>
        </p:nvCxnSpPr>
        <p:spPr bwMode="auto">
          <a:xfrm flipV="1">
            <a:off x="4419600" y="50292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1" name="Gerade Verbindung 210"/>
          <p:cNvCxnSpPr/>
          <p:nvPr/>
        </p:nvCxnSpPr>
        <p:spPr bwMode="auto">
          <a:xfrm>
            <a:off x="4572000" y="50292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2" name="Gerade Verbindung 211"/>
          <p:cNvCxnSpPr/>
          <p:nvPr/>
        </p:nvCxnSpPr>
        <p:spPr bwMode="auto">
          <a:xfrm>
            <a:off x="4419600" y="5029200"/>
            <a:ext cx="152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3" name="Gerade Verbindung 212"/>
          <p:cNvCxnSpPr/>
          <p:nvPr/>
        </p:nvCxnSpPr>
        <p:spPr bwMode="auto">
          <a:xfrm>
            <a:off x="4572000" y="5334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4" name="Textfeld 213"/>
          <p:cNvSpPr txBox="1"/>
          <p:nvPr/>
        </p:nvSpPr>
        <p:spPr>
          <a:xfrm>
            <a:off x="2091121" y="5029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A2</a:t>
            </a:r>
            <a:endParaRPr lang="de-DE" dirty="0"/>
          </a:p>
        </p:txBody>
      </p:sp>
      <p:grpSp>
        <p:nvGrpSpPr>
          <p:cNvPr id="215" name="Gruppieren 214"/>
          <p:cNvGrpSpPr/>
          <p:nvPr/>
        </p:nvGrpSpPr>
        <p:grpSpPr>
          <a:xfrm flipV="1">
            <a:off x="1371600" y="3657600"/>
            <a:ext cx="4876800" cy="304800"/>
            <a:chOff x="1371600" y="3657600"/>
            <a:chExt cx="4876800" cy="304800"/>
          </a:xfrm>
        </p:grpSpPr>
        <p:cxnSp>
          <p:nvCxnSpPr>
            <p:cNvPr id="216" name="Gerade Verbindung 215"/>
            <p:cNvCxnSpPr/>
            <p:nvPr/>
          </p:nvCxnSpPr>
          <p:spPr bwMode="auto">
            <a:xfrm>
              <a:off x="13716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7" name="Gerade Verbindung 216"/>
            <p:cNvCxnSpPr/>
            <p:nvPr/>
          </p:nvCxnSpPr>
          <p:spPr bwMode="auto">
            <a:xfrm flipV="1">
              <a:off x="16764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8" name="Gerade Verbindung 217"/>
            <p:cNvCxnSpPr/>
            <p:nvPr/>
          </p:nvCxnSpPr>
          <p:spPr bwMode="auto">
            <a:xfrm>
              <a:off x="1676400" y="3657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9" name="Gerade Verbindung 218"/>
            <p:cNvCxnSpPr/>
            <p:nvPr/>
          </p:nvCxnSpPr>
          <p:spPr bwMode="auto">
            <a:xfrm flipV="1">
              <a:off x="19812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0" name="Gerade Verbindung 219"/>
            <p:cNvCxnSpPr/>
            <p:nvPr/>
          </p:nvCxnSpPr>
          <p:spPr bwMode="auto">
            <a:xfrm>
              <a:off x="19812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1" name="Gerade Verbindung 220"/>
            <p:cNvCxnSpPr/>
            <p:nvPr/>
          </p:nvCxnSpPr>
          <p:spPr bwMode="auto">
            <a:xfrm flipV="1">
              <a:off x="22860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2" name="Gerade Verbindung 221"/>
            <p:cNvCxnSpPr/>
            <p:nvPr/>
          </p:nvCxnSpPr>
          <p:spPr bwMode="auto">
            <a:xfrm>
              <a:off x="2286000" y="3657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3" name="Gerade Verbindung 222"/>
            <p:cNvCxnSpPr/>
            <p:nvPr/>
          </p:nvCxnSpPr>
          <p:spPr bwMode="auto">
            <a:xfrm flipV="1">
              <a:off x="25908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4" name="Gerade Verbindung 223"/>
            <p:cNvCxnSpPr/>
            <p:nvPr/>
          </p:nvCxnSpPr>
          <p:spPr bwMode="auto">
            <a:xfrm>
              <a:off x="25908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5" name="Gerade Verbindung 224"/>
            <p:cNvCxnSpPr/>
            <p:nvPr/>
          </p:nvCxnSpPr>
          <p:spPr bwMode="auto">
            <a:xfrm flipV="1">
              <a:off x="28956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6" name="Gerade Verbindung 225"/>
            <p:cNvCxnSpPr/>
            <p:nvPr/>
          </p:nvCxnSpPr>
          <p:spPr bwMode="auto">
            <a:xfrm>
              <a:off x="2895600" y="3657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7" name="Gerade Verbindung 226"/>
            <p:cNvCxnSpPr/>
            <p:nvPr/>
          </p:nvCxnSpPr>
          <p:spPr bwMode="auto">
            <a:xfrm flipV="1">
              <a:off x="32004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8" name="Gerade Verbindung 227"/>
            <p:cNvCxnSpPr/>
            <p:nvPr/>
          </p:nvCxnSpPr>
          <p:spPr bwMode="auto">
            <a:xfrm>
              <a:off x="32004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9" name="Gerade Verbindung 228"/>
            <p:cNvCxnSpPr/>
            <p:nvPr/>
          </p:nvCxnSpPr>
          <p:spPr bwMode="auto">
            <a:xfrm flipV="1">
              <a:off x="35052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0" name="Gerade Verbindung 229"/>
            <p:cNvCxnSpPr/>
            <p:nvPr/>
          </p:nvCxnSpPr>
          <p:spPr bwMode="auto">
            <a:xfrm>
              <a:off x="3505200" y="3657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1" name="Gerade Verbindung 230"/>
            <p:cNvCxnSpPr/>
            <p:nvPr/>
          </p:nvCxnSpPr>
          <p:spPr bwMode="auto">
            <a:xfrm flipV="1">
              <a:off x="38100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2" name="Gerade Verbindung 231"/>
            <p:cNvCxnSpPr/>
            <p:nvPr/>
          </p:nvCxnSpPr>
          <p:spPr bwMode="auto">
            <a:xfrm>
              <a:off x="38100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3" name="Gerade Verbindung 232"/>
            <p:cNvCxnSpPr/>
            <p:nvPr/>
          </p:nvCxnSpPr>
          <p:spPr bwMode="auto">
            <a:xfrm flipV="1">
              <a:off x="41148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4" name="Gerade Verbindung 233"/>
            <p:cNvCxnSpPr/>
            <p:nvPr/>
          </p:nvCxnSpPr>
          <p:spPr bwMode="auto">
            <a:xfrm>
              <a:off x="4114800" y="3657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5" name="Gerade Verbindung 234"/>
            <p:cNvCxnSpPr/>
            <p:nvPr/>
          </p:nvCxnSpPr>
          <p:spPr bwMode="auto">
            <a:xfrm flipV="1">
              <a:off x="44196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6" name="Gerade Verbindung 235"/>
            <p:cNvCxnSpPr/>
            <p:nvPr/>
          </p:nvCxnSpPr>
          <p:spPr bwMode="auto">
            <a:xfrm>
              <a:off x="44196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7" name="Gerade Verbindung 236"/>
            <p:cNvCxnSpPr/>
            <p:nvPr/>
          </p:nvCxnSpPr>
          <p:spPr bwMode="auto">
            <a:xfrm flipV="1">
              <a:off x="47244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8" name="Gerade Verbindung 237"/>
            <p:cNvCxnSpPr/>
            <p:nvPr/>
          </p:nvCxnSpPr>
          <p:spPr bwMode="auto">
            <a:xfrm>
              <a:off x="4724400" y="3657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9" name="Gerade Verbindung 238"/>
            <p:cNvCxnSpPr/>
            <p:nvPr/>
          </p:nvCxnSpPr>
          <p:spPr bwMode="auto">
            <a:xfrm flipV="1">
              <a:off x="50292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0" name="Gerade Verbindung 239"/>
            <p:cNvCxnSpPr/>
            <p:nvPr/>
          </p:nvCxnSpPr>
          <p:spPr bwMode="auto">
            <a:xfrm>
              <a:off x="50292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1" name="Gerade Verbindung 240"/>
            <p:cNvCxnSpPr/>
            <p:nvPr/>
          </p:nvCxnSpPr>
          <p:spPr bwMode="auto">
            <a:xfrm flipV="1">
              <a:off x="53340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2" name="Gerade Verbindung 241"/>
            <p:cNvCxnSpPr/>
            <p:nvPr/>
          </p:nvCxnSpPr>
          <p:spPr bwMode="auto">
            <a:xfrm>
              <a:off x="5334000" y="3657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3" name="Gerade Verbindung 242"/>
            <p:cNvCxnSpPr/>
            <p:nvPr/>
          </p:nvCxnSpPr>
          <p:spPr bwMode="auto">
            <a:xfrm flipV="1">
              <a:off x="56388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4" name="Gerade Verbindung 243"/>
            <p:cNvCxnSpPr/>
            <p:nvPr/>
          </p:nvCxnSpPr>
          <p:spPr bwMode="auto">
            <a:xfrm>
              <a:off x="56388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5" name="Gerade Verbindung 244"/>
            <p:cNvCxnSpPr/>
            <p:nvPr/>
          </p:nvCxnSpPr>
          <p:spPr bwMode="auto">
            <a:xfrm flipV="1">
              <a:off x="59436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6" name="Gerade Verbindung 245"/>
            <p:cNvCxnSpPr/>
            <p:nvPr/>
          </p:nvCxnSpPr>
          <p:spPr bwMode="auto">
            <a:xfrm>
              <a:off x="5943600" y="36576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7" name="Gerade Verbindung 246"/>
            <p:cNvCxnSpPr/>
            <p:nvPr/>
          </p:nvCxnSpPr>
          <p:spPr bwMode="auto">
            <a:xfrm flipV="1">
              <a:off x="6248400" y="36576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248" name="Gerade Verbindung mit Pfeil 247"/>
          <p:cNvCxnSpPr/>
          <p:nvPr/>
        </p:nvCxnSpPr>
        <p:spPr bwMode="auto">
          <a:xfrm>
            <a:off x="3200400" y="3962400"/>
            <a:ext cx="0" cy="1066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9" name="Gerade Verbindung 248"/>
          <p:cNvCxnSpPr/>
          <p:nvPr/>
        </p:nvCxnSpPr>
        <p:spPr bwMode="auto">
          <a:xfrm>
            <a:off x="1981200" y="4114800"/>
            <a:ext cx="0" cy="2514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0" name="Gerade Verbindung mit Pfeil 249"/>
          <p:cNvCxnSpPr/>
          <p:nvPr/>
        </p:nvCxnSpPr>
        <p:spPr bwMode="auto">
          <a:xfrm>
            <a:off x="1981200" y="6553200"/>
            <a:ext cx="1371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1" name="Gerade Verbindung 250"/>
          <p:cNvCxnSpPr/>
          <p:nvPr/>
        </p:nvCxnSpPr>
        <p:spPr bwMode="auto">
          <a:xfrm>
            <a:off x="3352800" y="58674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2" name="Textfeld 251"/>
          <p:cNvSpPr txBox="1"/>
          <p:nvPr/>
        </p:nvSpPr>
        <p:spPr>
          <a:xfrm>
            <a:off x="2133600" y="6324600"/>
            <a:ext cx="5757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Delay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57766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b="1" dirty="0" smtClean="0"/>
              <a:t>Zähler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29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31945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822450"/>
          </a:xfrm>
        </p:spPr>
        <p:txBody>
          <a:bodyPr/>
          <a:lstStyle/>
          <a:p>
            <a:r>
              <a:rPr lang="de-DE" dirty="0"/>
              <a:t>Die Addition erfolgt stellenweise wie bei Dezimalzahlen mit einem </a:t>
            </a:r>
            <a:r>
              <a:rPr lang="de-DE" b="1" dirty="0"/>
              <a:t>Übertrag (carry</a:t>
            </a:r>
            <a:r>
              <a:rPr lang="de-DE" b="1" dirty="0" smtClean="0"/>
              <a:t>)</a:t>
            </a:r>
            <a:r>
              <a:rPr lang="de-DE" dirty="0" smtClean="0"/>
              <a:t>:</a:t>
            </a:r>
          </a:p>
          <a:p>
            <a:r>
              <a:rPr lang="de-DE" dirty="0"/>
              <a:t>In jeder Stufe werden also aus den </a:t>
            </a:r>
            <a:r>
              <a:rPr lang="de-DE" b="1" dirty="0"/>
              <a:t>3 Eingängen </a:t>
            </a:r>
            <a:r>
              <a:rPr lang="de-DE" dirty="0"/>
              <a:t>a</a:t>
            </a:r>
            <a:r>
              <a:rPr lang="de-DE" dirty="0" smtClean="0"/>
              <a:t>, b, </a:t>
            </a:r>
            <a:r>
              <a:rPr lang="de-DE" dirty="0" err="1" smtClean="0"/>
              <a:t>cin</a:t>
            </a:r>
            <a:r>
              <a:rPr lang="de-DE" dirty="0" smtClean="0"/>
              <a:t> </a:t>
            </a:r>
            <a:r>
              <a:rPr lang="de-DE" dirty="0"/>
              <a:t>die </a:t>
            </a:r>
            <a:r>
              <a:rPr lang="de-DE" b="1" dirty="0"/>
              <a:t>Ausgänge </a:t>
            </a:r>
            <a:r>
              <a:rPr lang="de-DE" dirty="0" err="1"/>
              <a:t>sum</a:t>
            </a:r>
            <a:r>
              <a:rPr lang="de-DE" dirty="0"/>
              <a:t> und </a:t>
            </a:r>
            <a:r>
              <a:rPr lang="de-DE" dirty="0" err="1"/>
              <a:t>cout</a:t>
            </a:r>
            <a:r>
              <a:rPr lang="de-DE" dirty="0"/>
              <a:t> erzeugt</a:t>
            </a:r>
            <a:r>
              <a:rPr lang="de-DE" dirty="0" smtClean="0"/>
              <a:t>.</a:t>
            </a:r>
          </a:p>
          <a:p>
            <a:r>
              <a:rPr lang="de-DE" dirty="0"/>
              <a:t>Man nennt diesen wichtigen Schaltungsblock den </a:t>
            </a:r>
            <a:r>
              <a:rPr lang="de-DE" b="1" dirty="0" err="1"/>
              <a:t>Volladdierer</a:t>
            </a:r>
            <a:r>
              <a:rPr lang="de-DE" b="1" dirty="0"/>
              <a:t> </a:t>
            </a:r>
            <a:r>
              <a:rPr lang="de-DE" dirty="0"/>
              <a:t>(</a:t>
            </a:r>
            <a:r>
              <a:rPr lang="de-DE" dirty="0" err="1"/>
              <a:t>full</a:t>
            </a:r>
            <a:r>
              <a:rPr lang="de-DE" dirty="0"/>
              <a:t> </a:t>
            </a:r>
            <a:r>
              <a:rPr lang="de-DE" dirty="0" err="1"/>
              <a:t>adder</a:t>
            </a:r>
            <a:r>
              <a:rPr lang="de-DE" dirty="0"/>
              <a:t>, FA):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</a:t>
            </a:fld>
            <a:endParaRPr lang="de-DE" altLang="de-DE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8725" y="3333750"/>
            <a:ext cx="6686550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5955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Linear Feedback </a:t>
            </a:r>
            <a:r>
              <a:rPr lang="de-DE" b="1" dirty="0" err="1"/>
              <a:t>Shift</a:t>
            </a:r>
            <a:r>
              <a:rPr lang="de-DE" b="1" dirty="0"/>
              <a:t> Register (LFSR)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Sehr </a:t>
            </a:r>
            <a:r>
              <a:rPr lang="de-DE" b="1" dirty="0"/>
              <a:t>einfach aufgebaute Zähler </a:t>
            </a:r>
            <a:r>
              <a:rPr lang="de-DE" dirty="0"/>
              <a:t>werden durch </a:t>
            </a:r>
            <a:r>
              <a:rPr lang="de-DE" b="1" dirty="0"/>
              <a:t>Linear Feedback </a:t>
            </a:r>
            <a:r>
              <a:rPr lang="de-DE" b="1" dirty="0" err="1"/>
              <a:t>Shift</a:t>
            </a:r>
            <a:r>
              <a:rPr lang="de-DE" b="1" dirty="0"/>
              <a:t> Register (LFSR) </a:t>
            </a:r>
            <a:r>
              <a:rPr lang="de-DE" dirty="0"/>
              <a:t>erzeugt</a:t>
            </a:r>
          </a:p>
          <a:p>
            <a:r>
              <a:rPr lang="de-DE" dirty="0" smtClean="0"/>
              <a:t>Beim </a:t>
            </a:r>
            <a:r>
              <a:rPr lang="de-DE" dirty="0"/>
              <a:t>‚Johnson Zähler‘ wird der Ausgang über einen Inverter zum Eingang </a:t>
            </a:r>
            <a:r>
              <a:rPr lang="de-DE" dirty="0" smtClean="0"/>
              <a:t>rückgekoppelt</a:t>
            </a:r>
            <a:endParaRPr lang="de-DE" dirty="0"/>
          </a:p>
          <a:p>
            <a:r>
              <a:rPr lang="de-DE" dirty="0" smtClean="0"/>
              <a:t>Der </a:t>
            </a:r>
            <a:r>
              <a:rPr lang="de-DE" dirty="0"/>
              <a:t>Zähler hat dadurch 2N </a:t>
            </a:r>
            <a:r>
              <a:rPr lang="de-DE" dirty="0" smtClean="0"/>
              <a:t>Zustände…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30</a:t>
            </a:fld>
            <a:endParaRPr lang="de-DE" altLang="de-DE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3048000"/>
            <a:ext cx="7058025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1051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Johnson Zähler: Sprungdiagramm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Bei </a:t>
            </a:r>
            <a:r>
              <a:rPr lang="de-DE" dirty="0"/>
              <a:t>N=3 gibt es </a:t>
            </a:r>
            <a:r>
              <a:rPr lang="de-DE" dirty="0" smtClean="0"/>
              <a:t>2</a:t>
            </a:r>
            <a:r>
              <a:rPr lang="de-DE" baseline="30000" dirty="0"/>
              <a:t>3</a:t>
            </a:r>
            <a:r>
              <a:rPr lang="de-DE" dirty="0" smtClean="0"/>
              <a:t> </a:t>
            </a:r>
            <a:r>
              <a:rPr lang="de-DE" dirty="0"/>
              <a:t>= 8 mögliche Zustände.</a:t>
            </a:r>
          </a:p>
          <a:p>
            <a:r>
              <a:rPr lang="de-DE" dirty="0" smtClean="0"/>
              <a:t>6 </a:t>
            </a:r>
            <a:r>
              <a:rPr lang="de-DE" dirty="0"/>
              <a:t>davon werden vom Johnson Zähler </a:t>
            </a:r>
            <a:r>
              <a:rPr lang="de-DE" dirty="0" smtClean="0"/>
              <a:t>durchlaufen:</a:t>
            </a:r>
          </a:p>
          <a:p>
            <a:r>
              <a:rPr lang="de-DE" dirty="0" smtClean="0"/>
              <a:t>Die </a:t>
            </a:r>
            <a:r>
              <a:rPr lang="de-DE" dirty="0"/>
              <a:t>verbleibenden beiden Zustände bilden </a:t>
            </a:r>
            <a:r>
              <a:rPr lang="de-DE" dirty="0" smtClean="0"/>
              <a:t>einen eigenen </a:t>
            </a:r>
            <a:r>
              <a:rPr lang="de-DE" dirty="0"/>
              <a:t>Zyklus.</a:t>
            </a:r>
          </a:p>
          <a:p>
            <a:r>
              <a:rPr lang="de-DE" dirty="0" smtClean="0"/>
              <a:t>Man </a:t>
            </a:r>
            <a:r>
              <a:rPr lang="de-DE" dirty="0"/>
              <a:t>muss mit einem </a:t>
            </a:r>
            <a:r>
              <a:rPr lang="de-DE" dirty="0" err="1"/>
              <a:t>Reset</a:t>
            </a:r>
            <a:r>
              <a:rPr lang="de-DE" dirty="0"/>
              <a:t> vermeiden hier zu starten</a:t>
            </a:r>
            <a:r>
              <a:rPr lang="de-DE" dirty="0" smtClean="0"/>
              <a:t>!</a:t>
            </a:r>
          </a:p>
          <a:p>
            <a:r>
              <a:rPr lang="de-DE" dirty="0"/>
              <a:t>Das Zurücksetzen in einen Anfangszustand kann durch </a:t>
            </a:r>
            <a:r>
              <a:rPr lang="de-DE" dirty="0" err="1"/>
              <a:t>sync</a:t>
            </a:r>
            <a:r>
              <a:rPr lang="de-DE" dirty="0"/>
              <a:t>/</a:t>
            </a:r>
            <a:r>
              <a:rPr lang="de-DE" dirty="0" err="1"/>
              <a:t>async</a:t>
            </a:r>
            <a:r>
              <a:rPr lang="de-DE" dirty="0"/>
              <a:t>. </a:t>
            </a:r>
            <a:r>
              <a:rPr lang="de-DE" dirty="0" err="1"/>
              <a:t>Reset</a:t>
            </a:r>
            <a:r>
              <a:rPr lang="de-DE" dirty="0"/>
              <a:t> der FFs erfolgen</a:t>
            </a:r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31</a:t>
            </a:fld>
            <a:endParaRPr lang="de-DE" altLang="de-DE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867025"/>
            <a:ext cx="2524125" cy="345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3370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Zähler aus Schieberegistern: PRBS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Durch </a:t>
            </a:r>
            <a:r>
              <a:rPr lang="de-DE" dirty="0"/>
              <a:t>Rückkopplung des Ausgangs und eines (oder mehrerer) geeigneten Abgriffs (‚</a:t>
            </a:r>
            <a:r>
              <a:rPr lang="de-DE" dirty="0" err="1"/>
              <a:t>tap</a:t>
            </a:r>
            <a:r>
              <a:rPr lang="de-DE" dirty="0"/>
              <a:t>‘) kann bei </a:t>
            </a:r>
            <a:r>
              <a:rPr lang="de-DE" dirty="0" smtClean="0"/>
              <a:t>N Flipflops </a:t>
            </a:r>
            <a:r>
              <a:rPr lang="de-DE" dirty="0"/>
              <a:t>eine Bitsequenz mit der Periode 2N-1 entstehen (‚</a:t>
            </a:r>
            <a:r>
              <a:rPr lang="de-DE" dirty="0" err="1"/>
              <a:t>maximum</a:t>
            </a:r>
            <a:r>
              <a:rPr lang="de-DE" dirty="0"/>
              <a:t> </a:t>
            </a:r>
            <a:r>
              <a:rPr lang="de-DE" dirty="0" err="1"/>
              <a:t>length</a:t>
            </a:r>
            <a:r>
              <a:rPr lang="de-DE" dirty="0"/>
              <a:t>‘)</a:t>
            </a:r>
          </a:p>
          <a:p>
            <a:r>
              <a:rPr lang="de-DE" dirty="0" smtClean="0"/>
              <a:t>Die </a:t>
            </a:r>
            <a:r>
              <a:rPr lang="de-DE" dirty="0"/>
              <a:t>Bitsequenz hat keine erkennbare Struktur und wird daher als Pseudo-Random-Bit-</a:t>
            </a:r>
            <a:r>
              <a:rPr lang="de-DE" dirty="0" err="1"/>
              <a:t>Sequence</a:t>
            </a:r>
            <a:r>
              <a:rPr lang="de-DE" dirty="0"/>
              <a:t> (</a:t>
            </a:r>
            <a:r>
              <a:rPr lang="de-DE" dirty="0" smtClean="0"/>
              <a:t>PRBS) bezeichnet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32</a:t>
            </a:fld>
            <a:endParaRPr lang="de-DE" altLang="de-DE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350" y="2724150"/>
            <a:ext cx="7353300" cy="15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feld 4"/>
          <p:cNvSpPr txBox="1"/>
          <p:nvPr/>
        </p:nvSpPr>
        <p:spPr>
          <a:xfrm>
            <a:off x="2209800" y="2667000"/>
            <a:ext cx="6286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XNOR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56705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PRBS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Einige Eigenschaften:</a:t>
            </a:r>
          </a:p>
          <a:p>
            <a:r>
              <a:rPr lang="de-DE" dirty="0" smtClean="0"/>
              <a:t>In </a:t>
            </a:r>
            <a:r>
              <a:rPr lang="de-DE" dirty="0"/>
              <a:t>der gesamten Sequenz kommt nur genau eine Eins weniger vor als Nullen</a:t>
            </a:r>
          </a:p>
          <a:p>
            <a:r>
              <a:rPr lang="de-DE" dirty="0" smtClean="0"/>
              <a:t>Die </a:t>
            </a:r>
            <a:r>
              <a:rPr lang="de-DE" dirty="0"/>
              <a:t>Hälfte aller zusammenhängenden Einser-Blöcke ist einen Takt </a:t>
            </a:r>
            <a:r>
              <a:rPr lang="de-DE" dirty="0" smtClean="0"/>
              <a:t>lang, ein </a:t>
            </a:r>
            <a:r>
              <a:rPr lang="de-DE" dirty="0"/>
              <a:t>Viertel ist zwei Takte lang, etc. (bis auf maximale Sequenzen von Einsen).</a:t>
            </a:r>
          </a:p>
          <a:p>
            <a:r>
              <a:rPr lang="de-DE" dirty="0"/>
              <a:t>Gleiches gilt für die </a:t>
            </a:r>
            <a:r>
              <a:rPr lang="de-DE" dirty="0" smtClean="0"/>
              <a:t>Nullen.</a:t>
            </a:r>
          </a:p>
          <a:p>
            <a:r>
              <a:rPr lang="de-DE" dirty="0" smtClean="0"/>
              <a:t>000000111110111100111010110000101110001101101001000100110010101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33</a:t>
            </a:fld>
            <a:endParaRPr lang="de-DE" altLang="de-DE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267200"/>
            <a:ext cx="2409825" cy="193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2157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PRBS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 Bei N=3 gibt es </a:t>
            </a:r>
            <a:r>
              <a:rPr lang="de-DE" dirty="0" smtClean="0"/>
              <a:t>2^3 </a:t>
            </a:r>
            <a:r>
              <a:rPr lang="de-DE" dirty="0"/>
              <a:t>= 8 mögliche Zustände.</a:t>
            </a:r>
          </a:p>
          <a:p>
            <a:r>
              <a:rPr lang="de-DE" dirty="0"/>
              <a:t> 7 davon werden durchlaufen</a:t>
            </a:r>
          </a:p>
          <a:p>
            <a:r>
              <a:rPr lang="de-DE" dirty="0"/>
              <a:t> Zustand 111 ist (bei </a:t>
            </a:r>
            <a:r>
              <a:rPr lang="de-DE" dirty="0" smtClean="0"/>
              <a:t>XNOR </a:t>
            </a:r>
            <a:r>
              <a:rPr lang="de-DE" dirty="0" err="1" smtClean="0"/>
              <a:t>feedback</a:t>
            </a:r>
            <a:r>
              <a:rPr lang="de-DE" dirty="0" smtClean="0"/>
              <a:t>) immer </a:t>
            </a:r>
            <a:r>
              <a:rPr lang="de-DE" dirty="0"/>
              <a:t>stabil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34</a:t>
            </a:fld>
            <a:endParaRPr lang="de-DE" altLang="de-DE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305050"/>
            <a:ext cx="2105025" cy="371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93699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Asynchrone Binärzähler (Ripple Counter)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Rückkopplung </a:t>
            </a:r>
            <a:r>
              <a:rPr lang="de-DE" dirty="0"/>
              <a:t>von !Q auf D erzeugt '</a:t>
            </a:r>
            <a:r>
              <a:rPr lang="de-DE" dirty="0" err="1"/>
              <a:t>Toggle</a:t>
            </a:r>
            <a:r>
              <a:rPr lang="de-DE" dirty="0"/>
              <a:t>-FFs', die bei jedem Takt den Zustand ändern (</a:t>
            </a:r>
            <a:r>
              <a:rPr lang="de-DE" dirty="0" smtClean="0"/>
              <a:t>0-&gt;1-&gt;0-&gt;...)</a:t>
            </a:r>
            <a:endParaRPr lang="de-DE" dirty="0"/>
          </a:p>
          <a:p>
            <a:r>
              <a:rPr lang="de-DE" dirty="0" smtClean="0"/>
              <a:t>Der </a:t>
            </a:r>
            <a:r>
              <a:rPr lang="de-DE" dirty="0"/>
              <a:t>Q-Ausgang eines Bits steuert das nächste Bit an (hier Rückwärtszähler</a:t>
            </a:r>
            <a:r>
              <a:rPr lang="de-DE" dirty="0" smtClean="0"/>
              <a:t>):</a:t>
            </a:r>
          </a:p>
          <a:p>
            <a:r>
              <a:rPr lang="de-DE" dirty="0" smtClean="0"/>
              <a:t>Wegen </a:t>
            </a:r>
            <a:r>
              <a:rPr lang="de-DE" dirty="0"/>
              <a:t>der Verzögerung der einzelnen Stufen sind die Flanken </a:t>
            </a:r>
            <a:r>
              <a:rPr lang="de-DE" b="1" dirty="0"/>
              <a:t>nicht gleichzeitig </a:t>
            </a:r>
            <a:r>
              <a:rPr lang="de-DE" dirty="0"/>
              <a:t>(daher </a:t>
            </a:r>
            <a:r>
              <a:rPr lang="de-DE" dirty="0" err="1"/>
              <a:t>async</a:t>
            </a:r>
            <a:r>
              <a:rPr lang="de-DE" dirty="0"/>
              <a:t>. Zähler)</a:t>
            </a:r>
          </a:p>
          <a:p>
            <a:r>
              <a:rPr lang="de-DE" dirty="0" smtClean="0"/>
              <a:t>Sollte </a:t>
            </a:r>
            <a:r>
              <a:rPr lang="de-DE" dirty="0"/>
              <a:t>daher normalerweise vermieden </a:t>
            </a:r>
            <a:r>
              <a:rPr lang="de-DE" dirty="0" smtClean="0"/>
              <a:t>werden. Anwendung</a:t>
            </a:r>
            <a:r>
              <a:rPr lang="de-DE" dirty="0"/>
              <a:t>: Frequenzteiler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35</a:t>
            </a:fld>
            <a:endParaRPr lang="de-DE" altLang="de-DE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2125" y="2895600"/>
            <a:ext cx="5619750" cy="355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601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Synchrone Binärzähler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Alle FFs werden gleichzeitig getaktet</a:t>
            </a:r>
          </a:p>
          <a:p>
            <a:r>
              <a:rPr lang="de-DE" dirty="0" smtClean="0"/>
              <a:t>Die </a:t>
            </a:r>
            <a:r>
              <a:rPr lang="de-DE" dirty="0"/>
              <a:t>Eingänge werden so beschaltet, </a:t>
            </a:r>
            <a:r>
              <a:rPr lang="de-DE" dirty="0" err="1"/>
              <a:t>daß</a:t>
            </a:r>
            <a:r>
              <a:rPr lang="de-DE" dirty="0"/>
              <a:t> sich (z.B.) aufsteigend Binärzahlen ergeben</a:t>
            </a:r>
          </a:p>
          <a:p>
            <a:r>
              <a:rPr lang="de-DE" dirty="0" smtClean="0"/>
              <a:t>Implementierung </a:t>
            </a:r>
            <a:r>
              <a:rPr lang="de-DE" dirty="0"/>
              <a:t>mit </a:t>
            </a:r>
            <a:r>
              <a:rPr lang="de-DE" dirty="0" err="1"/>
              <a:t>Halbaddierern</a:t>
            </a:r>
            <a:r>
              <a:rPr lang="de-DE" dirty="0"/>
              <a:t> (mit </a:t>
            </a:r>
            <a:r>
              <a:rPr lang="de-DE" dirty="0" err="1"/>
              <a:t>enable</a:t>
            </a:r>
            <a:r>
              <a:rPr lang="de-DE" dirty="0"/>
              <a:t> und </a:t>
            </a:r>
            <a:r>
              <a:rPr lang="de-DE" dirty="0" err="1"/>
              <a:t>reset</a:t>
            </a:r>
            <a:r>
              <a:rPr lang="de-DE" dirty="0" smtClean="0"/>
              <a:t>)</a:t>
            </a:r>
          </a:p>
          <a:p>
            <a:r>
              <a:rPr lang="de-DE" dirty="0"/>
              <a:t>Max. Taktfrequenz ist durch die Laufzeit des 'ripple' Carry begrenzt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36</a:t>
            </a:fld>
            <a:endParaRPr lang="de-DE" altLang="de-DE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013" y="2743200"/>
            <a:ext cx="7419975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7998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Kürzere synchrone Binärzähler (z.B. BCD Zähler)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Gibt man das (synchrone) </a:t>
            </a:r>
            <a:r>
              <a:rPr lang="de-DE" dirty="0" err="1"/>
              <a:t>Reset</a:t>
            </a:r>
            <a:r>
              <a:rPr lang="de-DE" dirty="0"/>
              <a:t>-Signal bei einem bestimmten Zählerstand, so wird die Periode verkürzt</a:t>
            </a:r>
            <a:r>
              <a:rPr lang="de-DE" dirty="0" smtClean="0"/>
              <a:t>.</a:t>
            </a:r>
          </a:p>
          <a:p>
            <a:r>
              <a:rPr lang="de-DE" dirty="0"/>
              <a:t>Anwendung: BCD Zähler (Periode 10). 'is9 × en' gibt nächste Stufe frei.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37</a:t>
            </a:fld>
            <a:endParaRPr lang="de-DE" altLang="de-DE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963" y="2257425"/>
            <a:ext cx="7458075" cy="414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8812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Schnellere Zähler / </a:t>
            </a:r>
            <a:r>
              <a:rPr lang="de-DE" b="1" dirty="0" err="1"/>
              <a:t>Addierer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Bei sehr großen Wortbreiten N muss das Carry-Signal sehr lange durch den </a:t>
            </a:r>
            <a:r>
              <a:rPr lang="de-DE" dirty="0" err="1"/>
              <a:t>Halbaddierer</a:t>
            </a:r>
            <a:r>
              <a:rPr lang="de-DE" dirty="0"/>
              <a:t> rippeln (</a:t>
            </a:r>
            <a:r>
              <a:rPr lang="de-DE" dirty="0" smtClean="0"/>
              <a:t>N Stufen</a:t>
            </a:r>
            <a:r>
              <a:rPr lang="de-DE" dirty="0"/>
              <a:t>) und die Schaltung wird langsam.</a:t>
            </a:r>
          </a:p>
          <a:p>
            <a:r>
              <a:rPr lang="de-DE" dirty="0"/>
              <a:t> Es gibt viele Tricks, um das zu beschleunigen, z.B. den Carry-Select </a:t>
            </a:r>
            <a:r>
              <a:rPr lang="de-DE" dirty="0" err="1" smtClean="0"/>
              <a:t>Addierer</a:t>
            </a:r>
            <a:endParaRPr lang="de-DE" dirty="0"/>
          </a:p>
          <a:p>
            <a:pPr lvl="1"/>
            <a:r>
              <a:rPr lang="de-DE" dirty="0"/>
              <a:t>Berechne für Gruppen von Bits das COUT unter den ZWEI Annahmen CIN = 0 oder CIN =1. Das benötigt ZWEI </a:t>
            </a:r>
            <a:r>
              <a:rPr lang="de-DE" dirty="0" err="1"/>
              <a:t>Addierer</a:t>
            </a:r>
            <a:r>
              <a:rPr lang="de-DE" dirty="0"/>
              <a:t>.</a:t>
            </a:r>
          </a:p>
          <a:p>
            <a:pPr lvl="1"/>
            <a:r>
              <a:rPr lang="de-DE" dirty="0" smtClean="0"/>
              <a:t>Das </a:t>
            </a:r>
            <a:r>
              <a:rPr lang="de-DE" dirty="0"/>
              <a:t>COUT (X) der vorangehenden Gruppe wählt dann aus, welches Ergebnis benutzt wird</a:t>
            </a:r>
          </a:p>
          <a:p>
            <a:pPr lvl="1"/>
            <a:r>
              <a:rPr lang="de-DE" dirty="0" smtClean="0"/>
              <a:t>Im </a:t>
            </a:r>
            <a:r>
              <a:rPr lang="de-DE" dirty="0"/>
              <a:t>Fall von zwei Gruppen a N/2 reduziert sich der Delay auf etwa N/2+1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38</a:t>
            </a:fld>
            <a:endParaRPr lang="de-DE" altLang="de-DE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788" y="3429000"/>
            <a:ext cx="7210425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1953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Gray Zähler: Implementierung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b="1" dirty="0"/>
              <a:t>Gray Zähler </a:t>
            </a:r>
            <a:endParaRPr lang="de-DE" b="1" dirty="0" smtClean="0"/>
          </a:p>
          <a:p>
            <a:r>
              <a:rPr lang="de-DE" dirty="0" smtClean="0"/>
              <a:t>Betrachten wir </a:t>
            </a:r>
            <a:r>
              <a:rPr lang="de-DE" dirty="0"/>
              <a:t>z.B. einen linearen Maßstab zur Positionsmessung mit binärer Kodierung und </a:t>
            </a:r>
            <a:r>
              <a:rPr lang="de-DE" dirty="0" err="1"/>
              <a:t>Photosensor</a:t>
            </a:r>
            <a:r>
              <a:rPr lang="de-DE" dirty="0"/>
              <a:t>: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39</a:t>
            </a:fld>
            <a:endParaRPr lang="de-DE" altLang="de-DE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0713" y="1866900"/>
            <a:ext cx="5362575" cy="247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90270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err="1"/>
              <a:t>Halbaddierer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822450"/>
          </a:xfrm>
        </p:spPr>
        <p:txBody>
          <a:bodyPr/>
          <a:lstStyle/>
          <a:p>
            <a:r>
              <a:rPr lang="de-DE" dirty="0"/>
              <a:t>Manchmal (z.B. in Zählern) muss NUR der Übertrag addiert werden.</a:t>
            </a:r>
          </a:p>
          <a:p>
            <a:r>
              <a:rPr lang="de-DE" dirty="0" smtClean="0"/>
              <a:t>Der </a:t>
            </a:r>
            <a:r>
              <a:rPr lang="de-DE" dirty="0" err="1"/>
              <a:t>Addierer</a:t>
            </a:r>
            <a:r>
              <a:rPr lang="de-DE" dirty="0"/>
              <a:t> hat daher nur </a:t>
            </a:r>
            <a:r>
              <a:rPr lang="de-DE" b="1" dirty="0"/>
              <a:t>einen </a:t>
            </a:r>
            <a:r>
              <a:rPr lang="de-DE" dirty="0"/>
              <a:t>Dateneingang und einen Carry Eingang.</a:t>
            </a:r>
          </a:p>
          <a:p>
            <a:r>
              <a:rPr lang="de-DE" dirty="0" smtClean="0"/>
              <a:t>Man </a:t>
            </a:r>
            <a:r>
              <a:rPr lang="de-DE" dirty="0"/>
              <a:t>nennt diesen Block einen </a:t>
            </a:r>
            <a:r>
              <a:rPr lang="de-DE" dirty="0" err="1"/>
              <a:t>Halbaddierer</a:t>
            </a:r>
            <a:r>
              <a:rPr lang="de-DE" dirty="0"/>
              <a:t> (Half-</a:t>
            </a:r>
            <a:r>
              <a:rPr lang="de-DE" dirty="0" err="1"/>
              <a:t>Adder</a:t>
            </a:r>
            <a:r>
              <a:rPr lang="de-DE" dirty="0"/>
              <a:t>, HA)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</a:t>
            </a:fld>
            <a:endParaRPr lang="de-DE" altLang="de-DE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3513" y="2314575"/>
            <a:ext cx="6276975" cy="370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5288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Gray Zähler: Implementierung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Lösung: An jeder Kante darf sich nur ein Bit ändern. z.B.: Gray Code: Ändere das niedrigste mögliche Bit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40</a:t>
            </a:fld>
            <a:endParaRPr lang="de-DE" altLang="de-DE"/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4619625"/>
            <a:ext cx="5562600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0713" y="1866900"/>
            <a:ext cx="5362575" cy="247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286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Gray Zähler: Implementierung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Grey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41</a:t>
            </a:fld>
            <a:endParaRPr lang="de-DE" altLang="de-DE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362200"/>
            <a:ext cx="3648075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8" name="Gruppieren 77"/>
          <p:cNvGrpSpPr/>
          <p:nvPr/>
        </p:nvGrpSpPr>
        <p:grpSpPr>
          <a:xfrm>
            <a:off x="2095500" y="5943600"/>
            <a:ext cx="571500" cy="457200"/>
            <a:chOff x="1295400" y="4495800"/>
            <a:chExt cx="1143000" cy="914400"/>
          </a:xfrm>
        </p:grpSpPr>
        <p:cxnSp>
          <p:nvCxnSpPr>
            <p:cNvPr id="79" name="Gerade Verbindung 78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0" name="Gerade Verbindung 79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1" name="Bogen 80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82" name="Gerade Verbindung 81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83" name="Ellipse 82"/>
          <p:cNvSpPr/>
          <p:nvPr/>
        </p:nvSpPr>
        <p:spPr bwMode="auto">
          <a:xfrm>
            <a:off x="1943100" y="6019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4" name="Gerade Verbindung 83"/>
          <p:cNvCxnSpPr/>
          <p:nvPr/>
        </p:nvCxnSpPr>
        <p:spPr bwMode="auto">
          <a:xfrm>
            <a:off x="1714500" y="5334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Gerade Verbindung 84"/>
          <p:cNvCxnSpPr/>
          <p:nvPr/>
        </p:nvCxnSpPr>
        <p:spPr bwMode="auto">
          <a:xfrm>
            <a:off x="1714500" y="6096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6" name="Rechteck 85"/>
          <p:cNvSpPr/>
          <p:nvPr/>
        </p:nvSpPr>
        <p:spPr bwMode="auto">
          <a:xfrm>
            <a:off x="1409700" y="4800600"/>
            <a:ext cx="609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87" name="Gruppieren 86"/>
          <p:cNvGrpSpPr/>
          <p:nvPr/>
        </p:nvGrpSpPr>
        <p:grpSpPr>
          <a:xfrm>
            <a:off x="3924300" y="5943600"/>
            <a:ext cx="571500" cy="457200"/>
            <a:chOff x="1295400" y="4495800"/>
            <a:chExt cx="1143000" cy="914400"/>
          </a:xfrm>
        </p:grpSpPr>
        <p:cxnSp>
          <p:nvCxnSpPr>
            <p:cNvPr id="88" name="Gerade Verbindung 87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9" name="Gerade Verbindung 88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0" name="Bogen 89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1" name="Gerade Verbindung 90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92" name="Ellipse 91"/>
          <p:cNvSpPr/>
          <p:nvPr/>
        </p:nvSpPr>
        <p:spPr bwMode="auto">
          <a:xfrm>
            <a:off x="3771900" y="6019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3" name="Gerade Verbindung 92"/>
          <p:cNvCxnSpPr/>
          <p:nvPr/>
        </p:nvCxnSpPr>
        <p:spPr bwMode="auto">
          <a:xfrm>
            <a:off x="3543300" y="5334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Gerade Verbindung 93"/>
          <p:cNvCxnSpPr/>
          <p:nvPr/>
        </p:nvCxnSpPr>
        <p:spPr bwMode="auto">
          <a:xfrm>
            <a:off x="3543300" y="6096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5" name="Rechteck 94"/>
          <p:cNvSpPr/>
          <p:nvPr/>
        </p:nvSpPr>
        <p:spPr bwMode="auto">
          <a:xfrm>
            <a:off x="3238500" y="4800600"/>
            <a:ext cx="609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6" name="Gerade Verbindung 95"/>
          <p:cNvCxnSpPr/>
          <p:nvPr/>
        </p:nvCxnSpPr>
        <p:spPr bwMode="auto">
          <a:xfrm>
            <a:off x="2705100" y="6172200"/>
            <a:ext cx="1219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7" name="Gruppieren 96"/>
          <p:cNvGrpSpPr/>
          <p:nvPr/>
        </p:nvGrpSpPr>
        <p:grpSpPr>
          <a:xfrm>
            <a:off x="5715000" y="5943600"/>
            <a:ext cx="571500" cy="457200"/>
            <a:chOff x="1295400" y="4495800"/>
            <a:chExt cx="1143000" cy="914400"/>
          </a:xfrm>
        </p:grpSpPr>
        <p:cxnSp>
          <p:nvCxnSpPr>
            <p:cNvPr id="98" name="Gerade Verbindung 97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9" name="Gerade Verbindung 98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0" name="Bogen 99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01" name="Gerade Verbindung 100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02" name="Ellipse 101"/>
          <p:cNvSpPr/>
          <p:nvPr/>
        </p:nvSpPr>
        <p:spPr bwMode="auto">
          <a:xfrm>
            <a:off x="5562600" y="6019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3" name="Gerade Verbindung 102"/>
          <p:cNvCxnSpPr/>
          <p:nvPr/>
        </p:nvCxnSpPr>
        <p:spPr bwMode="auto">
          <a:xfrm>
            <a:off x="5334000" y="5334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Gerade Verbindung 103"/>
          <p:cNvCxnSpPr/>
          <p:nvPr/>
        </p:nvCxnSpPr>
        <p:spPr bwMode="auto">
          <a:xfrm>
            <a:off x="5334000" y="6096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5" name="Rechteck 104"/>
          <p:cNvSpPr/>
          <p:nvPr/>
        </p:nvSpPr>
        <p:spPr bwMode="auto">
          <a:xfrm>
            <a:off x="5029200" y="4800600"/>
            <a:ext cx="609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6" name="Gerade Verbindung 105"/>
          <p:cNvCxnSpPr/>
          <p:nvPr/>
        </p:nvCxnSpPr>
        <p:spPr bwMode="auto">
          <a:xfrm>
            <a:off x="4495800" y="6172200"/>
            <a:ext cx="1219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Gerade Verbindung 106"/>
          <p:cNvCxnSpPr/>
          <p:nvPr/>
        </p:nvCxnSpPr>
        <p:spPr bwMode="auto">
          <a:xfrm flipH="1" flipV="1">
            <a:off x="876300" y="6172200"/>
            <a:ext cx="1219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08" name="Gruppieren 107"/>
          <p:cNvGrpSpPr/>
          <p:nvPr/>
        </p:nvGrpSpPr>
        <p:grpSpPr>
          <a:xfrm>
            <a:off x="3924300" y="5410200"/>
            <a:ext cx="571500" cy="457200"/>
            <a:chOff x="1295400" y="4495800"/>
            <a:chExt cx="1143000" cy="914400"/>
          </a:xfrm>
        </p:grpSpPr>
        <p:cxnSp>
          <p:nvCxnSpPr>
            <p:cNvPr id="109" name="Gerade Verbindung 108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0" name="Gerade Verbindung 109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1" name="Bogen 110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12" name="Gerade Verbindung 111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13" name="Gerade Verbindung 112"/>
          <p:cNvCxnSpPr/>
          <p:nvPr/>
        </p:nvCxnSpPr>
        <p:spPr bwMode="auto">
          <a:xfrm>
            <a:off x="3543300" y="5562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Gerade Verbindung 113"/>
          <p:cNvCxnSpPr/>
          <p:nvPr/>
        </p:nvCxnSpPr>
        <p:spPr bwMode="auto">
          <a:xfrm flipV="1">
            <a:off x="2705100" y="5715000"/>
            <a:ext cx="12192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>
            <a:endCxn id="105" idx="1"/>
          </p:cNvCxnSpPr>
          <p:nvPr/>
        </p:nvCxnSpPr>
        <p:spPr bwMode="auto">
          <a:xfrm flipV="1">
            <a:off x="4533900" y="5067300"/>
            <a:ext cx="495300" cy="571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16" name="Gruppieren 115"/>
          <p:cNvGrpSpPr/>
          <p:nvPr/>
        </p:nvGrpSpPr>
        <p:grpSpPr>
          <a:xfrm>
            <a:off x="2095500" y="5410200"/>
            <a:ext cx="571500" cy="457200"/>
            <a:chOff x="1295400" y="4495800"/>
            <a:chExt cx="1143000" cy="914400"/>
          </a:xfrm>
        </p:grpSpPr>
        <p:cxnSp>
          <p:nvCxnSpPr>
            <p:cNvPr id="117" name="Gerade Verbindung 11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8" name="Gerade Verbindung 11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9" name="Bogen 11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20" name="Gerade Verbindung 11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21" name="Gerade Verbindung 120"/>
          <p:cNvCxnSpPr/>
          <p:nvPr/>
        </p:nvCxnSpPr>
        <p:spPr bwMode="auto">
          <a:xfrm>
            <a:off x="1714500" y="5562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22" name="Gruppieren 121"/>
          <p:cNvGrpSpPr/>
          <p:nvPr/>
        </p:nvGrpSpPr>
        <p:grpSpPr>
          <a:xfrm>
            <a:off x="5715000" y="5410200"/>
            <a:ext cx="571500" cy="457200"/>
            <a:chOff x="1295400" y="4495800"/>
            <a:chExt cx="1143000" cy="914400"/>
          </a:xfrm>
        </p:grpSpPr>
        <p:cxnSp>
          <p:nvCxnSpPr>
            <p:cNvPr id="123" name="Gerade Verbindung 122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4" name="Gerade Verbindung 123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5" name="Bogen 124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26" name="Gerade Verbindung 125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27" name="Gerade Verbindung 126"/>
          <p:cNvCxnSpPr/>
          <p:nvPr/>
        </p:nvCxnSpPr>
        <p:spPr bwMode="auto">
          <a:xfrm>
            <a:off x="5334000" y="5562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8" name="Gerade Verbindung 127"/>
          <p:cNvCxnSpPr/>
          <p:nvPr/>
        </p:nvCxnSpPr>
        <p:spPr bwMode="auto">
          <a:xfrm flipV="1">
            <a:off x="876300" y="5715000"/>
            <a:ext cx="12192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Gerade Verbindung 128"/>
          <p:cNvCxnSpPr/>
          <p:nvPr/>
        </p:nvCxnSpPr>
        <p:spPr bwMode="auto">
          <a:xfrm flipV="1">
            <a:off x="2705100" y="5029200"/>
            <a:ext cx="495300" cy="571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0" name="Textfeld 129"/>
          <p:cNvSpPr txBox="1"/>
          <p:nvPr/>
        </p:nvSpPr>
        <p:spPr>
          <a:xfrm>
            <a:off x="5067300" y="49530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131" name="Textfeld 130"/>
          <p:cNvSpPr txBox="1"/>
          <p:nvPr/>
        </p:nvSpPr>
        <p:spPr>
          <a:xfrm>
            <a:off x="3238500" y="49530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132" name="Textfeld 131"/>
          <p:cNvSpPr txBox="1"/>
          <p:nvPr/>
        </p:nvSpPr>
        <p:spPr>
          <a:xfrm>
            <a:off x="1409700" y="49530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133" name="Textfeld 132"/>
          <p:cNvSpPr txBox="1"/>
          <p:nvPr/>
        </p:nvSpPr>
        <p:spPr>
          <a:xfrm>
            <a:off x="3530476" y="5029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</a:p>
        </p:txBody>
      </p:sp>
      <p:sp>
        <p:nvSpPr>
          <p:cNvPr id="134" name="Textfeld 133"/>
          <p:cNvSpPr txBox="1"/>
          <p:nvPr/>
        </p:nvSpPr>
        <p:spPr>
          <a:xfrm>
            <a:off x="5295900" y="5029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</a:p>
        </p:txBody>
      </p:sp>
      <p:sp>
        <p:nvSpPr>
          <p:cNvPr id="135" name="Textfeld 134"/>
          <p:cNvSpPr txBox="1"/>
          <p:nvPr/>
        </p:nvSpPr>
        <p:spPr>
          <a:xfrm>
            <a:off x="1638300" y="5029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</a:p>
        </p:txBody>
      </p:sp>
      <p:cxnSp>
        <p:nvCxnSpPr>
          <p:cNvPr id="136" name="Gerade Verbindung 135"/>
          <p:cNvCxnSpPr/>
          <p:nvPr/>
        </p:nvCxnSpPr>
        <p:spPr bwMode="auto">
          <a:xfrm>
            <a:off x="1257300" y="5029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7" name="Textfeld 136"/>
          <p:cNvSpPr txBox="1"/>
          <p:nvPr/>
        </p:nvSpPr>
        <p:spPr>
          <a:xfrm>
            <a:off x="609600" y="59436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grpSp>
        <p:nvGrpSpPr>
          <p:cNvPr id="138" name="Gruppieren 137"/>
          <p:cNvGrpSpPr/>
          <p:nvPr/>
        </p:nvGrpSpPr>
        <p:grpSpPr>
          <a:xfrm>
            <a:off x="7543800" y="5943600"/>
            <a:ext cx="571500" cy="457200"/>
            <a:chOff x="1295400" y="4495800"/>
            <a:chExt cx="1143000" cy="914400"/>
          </a:xfrm>
        </p:grpSpPr>
        <p:cxnSp>
          <p:nvCxnSpPr>
            <p:cNvPr id="139" name="Gerade Verbindung 138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0" name="Gerade Verbindung 139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41" name="Bogen 140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42" name="Gerade Verbindung 141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43" name="Ellipse 142"/>
          <p:cNvSpPr/>
          <p:nvPr/>
        </p:nvSpPr>
        <p:spPr bwMode="auto">
          <a:xfrm>
            <a:off x="7391400" y="6019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4" name="Gerade Verbindung 143"/>
          <p:cNvCxnSpPr/>
          <p:nvPr/>
        </p:nvCxnSpPr>
        <p:spPr bwMode="auto">
          <a:xfrm>
            <a:off x="7162800" y="5334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5" name="Gerade Verbindung 144"/>
          <p:cNvCxnSpPr/>
          <p:nvPr/>
        </p:nvCxnSpPr>
        <p:spPr bwMode="auto">
          <a:xfrm>
            <a:off x="7162800" y="6096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6" name="Rechteck 145"/>
          <p:cNvSpPr/>
          <p:nvPr/>
        </p:nvSpPr>
        <p:spPr bwMode="auto">
          <a:xfrm>
            <a:off x="6858000" y="4800600"/>
            <a:ext cx="609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7" name="Gerade Verbindung 146"/>
          <p:cNvCxnSpPr/>
          <p:nvPr/>
        </p:nvCxnSpPr>
        <p:spPr bwMode="auto">
          <a:xfrm>
            <a:off x="6324600" y="6172200"/>
            <a:ext cx="1219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8" name="Gerade Verbindung 147"/>
          <p:cNvCxnSpPr>
            <a:endCxn id="146" idx="1"/>
          </p:cNvCxnSpPr>
          <p:nvPr/>
        </p:nvCxnSpPr>
        <p:spPr bwMode="auto">
          <a:xfrm flipV="1">
            <a:off x="6362700" y="5067300"/>
            <a:ext cx="495300" cy="571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49" name="Gruppieren 148"/>
          <p:cNvGrpSpPr/>
          <p:nvPr/>
        </p:nvGrpSpPr>
        <p:grpSpPr>
          <a:xfrm>
            <a:off x="7543800" y="5410200"/>
            <a:ext cx="571500" cy="457200"/>
            <a:chOff x="1295400" y="4495800"/>
            <a:chExt cx="1143000" cy="914400"/>
          </a:xfrm>
        </p:grpSpPr>
        <p:cxnSp>
          <p:nvCxnSpPr>
            <p:cNvPr id="150" name="Gerade Verbindung 149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1" name="Gerade Verbindung 150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2" name="Bogen 151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53" name="Gerade Verbindung 152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54" name="Gerade Verbindung 153"/>
          <p:cNvCxnSpPr/>
          <p:nvPr/>
        </p:nvCxnSpPr>
        <p:spPr bwMode="auto">
          <a:xfrm>
            <a:off x="7162800" y="5562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5" name="Textfeld 154"/>
          <p:cNvSpPr txBox="1"/>
          <p:nvPr/>
        </p:nvSpPr>
        <p:spPr>
          <a:xfrm>
            <a:off x="6896100" y="49530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156" name="Textfeld 155"/>
          <p:cNvSpPr txBox="1"/>
          <p:nvPr/>
        </p:nvSpPr>
        <p:spPr>
          <a:xfrm>
            <a:off x="7124700" y="5029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</a:p>
        </p:txBody>
      </p:sp>
      <p:sp>
        <p:nvSpPr>
          <p:cNvPr id="157" name="Textfeld 156"/>
          <p:cNvSpPr txBox="1"/>
          <p:nvPr/>
        </p:nvSpPr>
        <p:spPr>
          <a:xfrm>
            <a:off x="1066800" y="4724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158" name="Textfeld 157"/>
          <p:cNvSpPr txBox="1"/>
          <p:nvPr/>
        </p:nvSpPr>
        <p:spPr>
          <a:xfrm>
            <a:off x="1447800" y="53340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H</a:t>
            </a:r>
            <a:endParaRPr lang="de-DE" dirty="0"/>
          </a:p>
        </p:txBody>
      </p:sp>
      <p:sp>
        <p:nvSpPr>
          <p:cNvPr id="159" name="Textfeld 158"/>
          <p:cNvSpPr txBox="1"/>
          <p:nvPr/>
        </p:nvSpPr>
        <p:spPr>
          <a:xfrm>
            <a:off x="3200400" y="53340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G0</a:t>
            </a:r>
            <a:endParaRPr lang="de-DE" dirty="0"/>
          </a:p>
        </p:txBody>
      </p:sp>
      <p:sp>
        <p:nvSpPr>
          <p:cNvPr id="160" name="Textfeld 159"/>
          <p:cNvSpPr txBox="1"/>
          <p:nvPr/>
        </p:nvSpPr>
        <p:spPr>
          <a:xfrm>
            <a:off x="4953000" y="53340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G1</a:t>
            </a:r>
            <a:endParaRPr lang="de-DE" dirty="0"/>
          </a:p>
        </p:txBody>
      </p:sp>
      <p:sp>
        <p:nvSpPr>
          <p:cNvPr id="161" name="Textfeld 160"/>
          <p:cNvSpPr txBox="1"/>
          <p:nvPr/>
        </p:nvSpPr>
        <p:spPr>
          <a:xfrm>
            <a:off x="6781800" y="53340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G2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2798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Grey-Zähler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Grey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42</a:t>
            </a:fld>
            <a:endParaRPr lang="de-DE" altLang="de-DE"/>
          </a:p>
        </p:txBody>
      </p:sp>
      <p:grpSp>
        <p:nvGrpSpPr>
          <p:cNvPr id="6" name="Gruppieren 5"/>
          <p:cNvGrpSpPr/>
          <p:nvPr/>
        </p:nvGrpSpPr>
        <p:grpSpPr>
          <a:xfrm>
            <a:off x="2095500" y="5943600"/>
            <a:ext cx="571500" cy="457200"/>
            <a:chOff x="1295400" y="4495800"/>
            <a:chExt cx="1143000" cy="914400"/>
          </a:xfrm>
        </p:grpSpPr>
        <p:cxnSp>
          <p:nvCxnSpPr>
            <p:cNvPr id="7" name="Gerade Verbindung 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" name="Gerade Verbindung 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" name="Bogen 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0" name="Gerade Verbindung 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4" name="Ellipse 3"/>
          <p:cNvSpPr/>
          <p:nvPr/>
        </p:nvSpPr>
        <p:spPr bwMode="auto">
          <a:xfrm>
            <a:off x="1943100" y="6019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1" name="Gerade Verbindung 10"/>
          <p:cNvCxnSpPr/>
          <p:nvPr/>
        </p:nvCxnSpPr>
        <p:spPr bwMode="auto">
          <a:xfrm>
            <a:off x="1714500" y="5334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12"/>
          <p:cNvCxnSpPr/>
          <p:nvPr/>
        </p:nvCxnSpPr>
        <p:spPr bwMode="auto">
          <a:xfrm>
            <a:off x="1714500" y="6096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Rechteck 13"/>
          <p:cNvSpPr/>
          <p:nvPr/>
        </p:nvSpPr>
        <p:spPr bwMode="auto">
          <a:xfrm>
            <a:off x="1409700" y="4800600"/>
            <a:ext cx="609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17" name="Gruppieren 16"/>
          <p:cNvGrpSpPr/>
          <p:nvPr/>
        </p:nvGrpSpPr>
        <p:grpSpPr>
          <a:xfrm>
            <a:off x="3924300" y="5943600"/>
            <a:ext cx="571500" cy="457200"/>
            <a:chOff x="1295400" y="4495800"/>
            <a:chExt cx="1143000" cy="914400"/>
          </a:xfrm>
        </p:grpSpPr>
        <p:cxnSp>
          <p:nvCxnSpPr>
            <p:cNvPr id="18" name="Gerade Verbindung 17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" name="Gerade Verbindung 18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0" name="Bogen 19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1" name="Gerade Verbindung 20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2" name="Ellipse 21"/>
          <p:cNvSpPr/>
          <p:nvPr/>
        </p:nvSpPr>
        <p:spPr bwMode="auto">
          <a:xfrm>
            <a:off x="3771900" y="6019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3" name="Gerade Verbindung 22"/>
          <p:cNvCxnSpPr/>
          <p:nvPr/>
        </p:nvCxnSpPr>
        <p:spPr bwMode="auto">
          <a:xfrm>
            <a:off x="3543300" y="5334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23"/>
          <p:cNvCxnSpPr/>
          <p:nvPr/>
        </p:nvCxnSpPr>
        <p:spPr bwMode="auto">
          <a:xfrm>
            <a:off x="3543300" y="6096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Rechteck 24"/>
          <p:cNvSpPr/>
          <p:nvPr/>
        </p:nvSpPr>
        <p:spPr bwMode="auto">
          <a:xfrm>
            <a:off x="3238500" y="4800600"/>
            <a:ext cx="609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" name="Gerade Verbindung 15"/>
          <p:cNvCxnSpPr/>
          <p:nvPr/>
        </p:nvCxnSpPr>
        <p:spPr bwMode="auto">
          <a:xfrm>
            <a:off x="2705100" y="6172200"/>
            <a:ext cx="1219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9" name="Gruppieren 28"/>
          <p:cNvGrpSpPr/>
          <p:nvPr/>
        </p:nvGrpSpPr>
        <p:grpSpPr>
          <a:xfrm>
            <a:off x="5715000" y="5943600"/>
            <a:ext cx="571500" cy="457200"/>
            <a:chOff x="1295400" y="4495800"/>
            <a:chExt cx="1143000" cy="914400"/>
          </a:xfrm>
        </p:grpSpPr>
        <p:cxnSp>
          <p:nvCxnSpPr>
            <p:cNvPr id="30" name="Gerade Verbindung 29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1" name="Gerade Verbindung 30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2" name="Bogen 31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3" name="Gerade Verbindung 32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4" name="Ellipse 33"/>
          <p:cNvSpPr/>
          <p:nvPr/>
        </p:nvSpPr>
        <p:spPr bwMode="auto">
          <a:xfrm>
            <a:off x="5562600" y="6019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5" name="Gerade Verbindung 34"/>
          <p:cNvCxnSpPr/>
          <p:nvPr/>
        </p:nvCxnSpPr>
        <p:spPr bwMode="auto">
          <a:xfrm>
            <a:off x="5334000" y="5334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>
            <a:off x="5334000" y="6096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Rechteck 36"/>
          <p:cNvSpPr/>
          <p:nvPr/>
        </p:nvSpPr>
        <p:spPr bwMode="auto">
          <a:xfrm>
            <a:off x="5029200" y="4800600"/>
            <a:ext cx="609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8" name="Gerade Verbindung 37"/>
          <p:cNvCxnSpPr/>
          <p:nvPr/>
        </p:nvCxnSpPr>
        <p:spPr bwMode="auto">
          <a:xfrm>
            <a:off x="4495800" y="6172200"/>
            <a:ext cx="1219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27"/>
          <p:cNvCxnSpPr/>
          <p:nvPr/>
        </p:nvCxnSpPr>
        <p:spPr bwMode="auto">
          <a:xfrm flipH="1" flipV="1">
            <a:off x="876300" y="6172200"/>
            <a:ext cx="1219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1" name="Gruppieren 40"/>
          <p:cNvGrpSpPr/>
          <p:nvPr/>
        </p:nvGrpSpPr>
        <p:grpSpPr>
          <a:xfrm>
            <a:off x="3924300" y="5410200"/>
            <a:ext cx="571500" cy="457200"/>
            <a:chOff x="1295400" y="4495800"/>
            <a:chExt cx="1143000" cy="914400"/>
          </a:xfrm>
        </p:grpSpPr>
        <p:cxnSp>
          <p:nvCxnSpPr>
            <p:cNvPr id="42" name="Gerade Verbindung 41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3" name="Gerade Verbindung 42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4" name="Bogen 43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45" name="Gerade Verbindung 44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4337" name="Gerade Verbindung 14336"/>
          <p:cNvCxnSpPr/>
          <p:nvPr/>
        </p:nvCxnSpPr>
        <p:spPr bwMode="auto">
          <a:xfrm>
            <a:off x="3543300" y="5562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52"/>
          <p:cNvCxnSpPr/>
          <p:nvPr/>
        </p:nvCxnSpPr>
        <p:spPr bwMode="auto">
          <a:xfrm flipV="1">
            <a:off x="2705100" y="5715000"/>
            <a:ext cx="12192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7" name="Gerade Verbindung 14346"/>
          <p:cNvCxnSpPr>
            <a:endCxn id="37" idx="1"/>
          </p:cNvCxnSpPr>
          <p:nvPr/>
        </p:nvCxnSpPr>
        <p:spPr bwMode="auto">
          <a:xfrm flipV="1">
            <a:off x="4533900" y="5067300"/>
            <a:ext cx="495300" cy="571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9" name="Gruppieren 58"/>
          <p:cNvGrpSpPr/>
          <p:nvPr/>
        </p:nvGrpSpPr>
        <p:grpSpPr>
          <a:xfrm>
            <a:off x="2095500" y="5410200"/>
            <a:ext cx="571500" cy="457200"/>
            <a:chOff x="1295400" y="4495800"/>
            <a:chExt cx="1143000" cy="914400"/>
          </a:xfrm>
        </p:grpSpPr>
        <p:cxnSp>
          <p:nvCxnSpPr>
            <p:cNvPr id="60" name="Gerade Verbindung 59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" name="Gerade Verbindung 60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2" name="Bogen 61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3" name="Gerade Verbindung 62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64" name="Gerade Verbindung 63"/>
          <p:cNvCxnSpPr/>
          <p:nvPr/>
        </p:nvCxnSpPr>
        <p:spPr bwMode="auto">
          <a:xfrm>
            <a:off x="1714500" y="5562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5" name="Gruppieren 64"/>
          <p:cNvGrpSpPr/>
          <p:nvPr/>
        </p:nvGrpSpPr>
        <p:grpSpPr>
          <a:xfrm>
            <a:off x="5715000" y="5410200"/>
            <a:ext cx="571500" cy="457200"/>
            <a:chOff x="1295400" y="4495800"/>
            <a:chExt cx="1143000" cy="914400"/>
          </a:xfrm>
        </p:grpSpPr>
        <p:cxnSp>
          <p:nvCxnSpPr>
            <p:cNvPr id="66" name="Gerade Verbindung 65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7" name="Gerade Verbindung 66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8" name="Bogen 67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9" name="Gerade Verbindung 68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70" name="Gerade Verbindung 69"/>
          <p:cNvCxnSpPr/>
          <p:nvPr/>
        </p:nvCxnSpPr>
        <p:spPr bwMode="auto">
          <a:xfrm>
            <a:off x="5334000" y="5562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 flipV="1">
            <a:off x="876300" y="5715000"/>
            <a:ext cx="12192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56"/>
          <p:cNvCxnSpPr/>
          <p:nvPr/>
        </p:nvCxnSpPr>
        <p:spPr bwMode="auto">
          <a:xfrm flipV="1">
            <a:off x="2705100" y="5029200"/>
            <a:ext cx="495300" cy="571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Textfeld 4"/>
          <p:cNvSpPr txBox="1"/>
          <p:nvPr/>
        </p:nvSpPr>
        <p:spPr>
          <a:xfrm>
            <a:off x="5067300" y="49530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73" name="Textfeld 72"/>
          <p:cNvSpPr txBox="1"/>
          <p:nvPr/>
        </p:nvSpPr>
        <p:spPr>
          <a:xfrm>
            <a:off x="3238500" y="49530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74" name="Textfeld 73"/>
          <p:cNvSpPr txBox="1"/>
          <p:nvPr/>
        </p:nvSpPr>
        <p:spPr>
          <a:xfrm>
            <a:off x="1409700" y="49530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75" name="Textfeld 74"/>
          <p:cNvSpPr txBox="1"/>
          <p:nvPr/>
        </p:nvSpPr>
        <p:spPr>
          <a:xfrm>
            <a:off x="3530476" y="5029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</a:p>
        </p:txBody>
      </p:sp>
      <p:sp>
        <p:nvSpPr>
          <p:cNvPr id="76" name="Textfeld 75"/>
          <p:cNvSpPr txBox="1"/>
          <p:nvPr/>
        </p:nvSpPr>
        <p:spPr>
          <a:xfrm>
            <a:off x="5295900" y="5029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</a:p>
        </p:txBody>
      </p:sp>
      <p:sp>
        <p:nvSpPr>
          <p:cNvPr id="77" name="Textfeld 76"/>
          <p:cNvSpPr txBox="1"/>
          <p:nvPr/>
        </p:nvSpPr>
        <p:spPr>
          <a:xfrm>
            <a:off x="1638300" y="5029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</a:p>
        </p:txBody>
      </p:sp>
      <p:graphicFrame>
        <p:nvGraphicFramePr>
          <p:cNvPr id="78" name="Tabelle 7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8918362"/>
              </p:ext>
            </p:extLst>
          </p:nvPr>
        </p:nvGraphicFramePr>
        <p:xfrm>
          <a:off x="4800600" y="838200"/>
          <a:ext cx="348343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6686"/>
                <a:gridCol w="696686"/>
                <a:gridCol w="696686"/>
                <a:gridCol w="696686"/>
                <a:gridCol w="696686"/>
              </a:tblGrid>
              <a:tr h="370840">
                <a:tc>
                  <a:txBody>
                    <a:bodyPr/>
                    <a:lstStyle/>
                    <a:p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G2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G1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G0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H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2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3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4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5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6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7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1505" name="Gerade Verbindung 21504"/>
          <p:cNvCxnSpPr/>
          <p:nvPr/>
        </p:nvCxnSpPr>
        <p:spPr bwMode="auto">
          <a:xfrm>
            <a:off x="1257300" y="5029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508" name="Textfeld 21507"/>
          <p:cNvSpPr txBox="1"/>
          <p:nvPr/>
        </p:nvSpPr>
        <p:spPr>
          <a:xfrm>
            <a:off x="609600" y="59436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grpSp>
        <p:nvGrpSpPr>
          <p:cNvPr id="82" name="Gruppieren 81"/>
          <p:cNvGrpSpPr/>
          <p:nvPr/>
        </p:nvGrpSpPr>
        <p:grpSpPr>
          <a:xfrm>
            <a:off x="7543800" y="5943600"/>
            <a:ext cx="571500" cy="457200"/>
            <a:chOff x="1295400" y="4495800"/>
            <a:chExt cx="1143000" cy="914400"/>
          </a:xfrm>
        </p:grpSpPr>
        <p:cxnSp>
          <p:nvCxnSpPr>
            <p:cNvPr id="83" name="Gerade Verbindung 82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4" name="Gerade Verbindung 83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5" name="Bogen 84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86" name="Gerade Verbindung 85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87" name="Ellipse 86"/>
          <p:cNvSpPr/>
          <p:nvPr/>
        </p:nvSpPr>
        <p:spPr bwMode="auto">
          <a:xfrm>
            <a:off x="7391400" y="6019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8" name="Gerade Verbindung 87"/>
          <p:cNvCxnSpPr/>
          <p:nvPr/>
        </p:nvCxnSpPr>
        <p:spPr bwMode="auto">
          <a:xfrm>
            <a:off x="7162800" y="5334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>
            <a:off x="7162800" y="6096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0" name="Rechteck 89"/>
          <p:cNvSpPr/>
          <p:nvPr/>
        </p:nvSpPr>
        <p:spPr bwMode="auto">
          <a:xfrm>
            <a:off x="6858000" y="4800600"/>
            <a:ext cx="609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1" name="Gerade Verbindung 90"/>
          <p:cNvCxnSpPr/>
          <p:nvPr/>
        </p:nvCxnSpPr>
        <p:spPr bwMode="auto">
          <a:xfrm>
            <a:off x="6324600" y="6172200"/>
            <a:ext cx="1219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>
            <a:endCxn id="90" idx="1"/>
          </p:cNvCxnSpPr>
          <p:nvPr/>
        </p:nvCxnSpPr>
        <p:spPr bwMode="auto">
          <a:xfrm flipV="1">
            <a:off x="6362700" y="5067300"/>
            <a:ext cx="495300" cy="571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3" name="Gruppieren 92"/>
          <p:cNvGrpSpPr/>
          <p:nvPr/>
        </p:nvGrpSpPr>
        <p:grpSpPr>
          <a:xfrm>
            <a:off x="7543800" y="5410200"/>
            <a:ext cx="571500" cy="457200"/>
            <a:chOff x="1295400" y="4495800"/>
            <a:chExt cx="1143000" cy="914400"/>
          </a:xfrm>
        </p:grpSpPr>
        <p:cxnSp>
          <p:nvCxnSpPr>
            <p:cNvPr id="94" name="Gerade Verbindung 93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5" name="Gerade Verbindung 94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6" name="Bogen 95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7" name="Gerade Verbindung 96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98" name="Gerade Verbindung 97"/>
          <p:cNvCxnSpPr/>
          <p:nvPr/>
        </p:nvCxnSpPr>
        <p:spPr bwMode="auto">
          <a:xfrm>
            <a:off x="7162800" y="5562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0" name="Textfeld 99"/>
          <p:cNvSpPr txBox="1"/>
          <p:nvPr/>
        </p:nvSpPr>
        <p:spPr>
          <a:xfrm>
            <a:off x="6896100" y="49530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101" name="Textfeld 100"/>
          <p:cNvSpPr txBox="1"/>
          <p:nvPr/>
        </p:nvSpPr>
        <p:spPr>
          <a:xfrm>
            <a:off x="7124700" y="5029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</a:p>
        </p:txBody>
      </p:sp>
      <p:sp>
        <p:nvSpPr>
          <p:cNvPr id="102" name="Textfeld 101"/>
          <p:cNvSpPr txBox="1"/>
          <p:nvPr/>
        </p:nvSpPr>
        <p:spPr>
          <a:xfrm>
            <a:off x="1066800" y="4724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21509" name="Textfeld 21508"/>
          <p:cNvSpPr txBox="1"/>
          <p:nvPr/>
        </p:nvSpPr>
        <p:spPr>
          <a:xfrm>
            <a:off x="1447800" y="53340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H</a:t>
            </a:r>
            <a:endParaRPr lang="de-DE" dirty="0"/>
          </a:p>
        </p:txBody>
      </p:sp>
      <p:sp>
        <p:nvSpPr>
          <p:cNvPr id="103" name="Textfeld 102"/>
          <p:cNvSpPr txBox="1"/>
          <p:nvPr/>
        </p:nvSpPr>
        <p:spPr>
          <a:xfrm>
            <a:off x="3200400" y="53340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G0</a:t>
            </a:r>
            <a:endParaRPr lang="de-DE" dirty="0"/>
          </a:p>
        </p:txBody>
      </p:sp>
      <p:sp>
        <p:nvSpPr>
          <p:cNvPr id="104" name="Textfeld 103"/>
          <p:cNvSpPr txBox="1"/>
          <p:nvPr/>
        </p:nvSpPr>
        <p:spPr>
          <a:xfrm>
            <a:off x="4953000" y="53340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G1</a:t>
            </a:r>
            <a:endParaRPr lang="de-DE" dirty="0"/>
          </a:p>
        </p:txBody>
      </p:sp>
      <p:sp>
        <p:nvSpPr>
          <p:cNvPr id="105" name="Textfeld 104"/>
          <p:cNvSpPr txBox="1"/>
          <p:nvPr/>
        </p:nvSpPr>
        <p:spPr>
          <a:xfrm>
            <a:off x="6781800" y="53340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G2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14772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Grey-Zähler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Grey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43</a:t>
            </a:fld>
            <a:endParaRPr lang="de-DE" altLang="de-DE"/>
          </a:p>
        </p:txBody>
      </p:sp>
      <p:grpSp>
        <p:nvGrpSpPr>
          <p:cNvPr id="6" name="Gruppieren 5"/>
          <p:cNvGrpSpPr/>
          <p:nvPr/>
        </p:nvGrpSpPr>
        <p:grpSpPr>
          <a:xfrm>
            <a:off x="2095500" y="5943600"/>
            <a:ext cx="571500" cy="457200"/>
            <a:chOff x="1295400" y="4495800"/>
            <a:chExt cx="1143000" cy="914400"/>
          </a:xfrm>
        </p:grpSpPr>
        <p:cxnSp>
          <p:nvCxnSpPr>
            <p:cNvPr id="7" name="Gerade Verbindung 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" name="Gerade Verbindung 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" name="Bogen 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0" name="Gerade Verbindung 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4" name="Ellipse 3"/>
          <p:cNvSpPr/>
          <p:nvPr/>
        </p:nvSpPr>
        <p:spPr bwMode="auto">
          <a:xfrm>
            <a:off x="1943100" y="6019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1" name="Gerade Verbindung 10"/>
          <p:cNvCxnSpPr/>
          <p:nvPr/>
        </p:nvCxnSpPr>
        <p:spPr bwMode="auto">
          <a:xfrm>
            <a:off x="1714500" y="5334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12"/>
          <p:cNvCxnSpPr/>
          <p:nvPr/>
        </p:nvCxnSpPr>
        <p:spPr bwMode="auto">
          <a:xfrm>
            <a:off x="1714500" y="6096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Rechteck 13"/>
          <p:cNvSpPr/>
          <p:nvPr/>
        </p:nvSpPr>
        <p:spPr bwMode="auto">
          <a:xfrm>
            <a:off x="1409700" y="4800600"/>
            <a:ext cx="609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17" name="Gruppieren 16"/>
          <p:cNvGrpSpPr/>
          <p:nvPr/>
        </p:nvGrpSpPr>
        <p:grpSpPr>
          <a:xfrm>
            <a:off x="3924300" y="5943600"/>
            <a:ext cx="571500" cy="457200"/>
            <a:chOff x="1295400" y="4495800"/>
            <a:chExt cx="1143000" cy="914400"/>
          </a:xfrm>
        </p:grpSpPr>
        <p:cxnSp>
          <p:nvCxnSpPr>
            <p:cNvPr id="18" name="Gerade Verbindung 17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" name="Gerade Verbindung 18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0" name="Bogen 19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1" name="Gerade Verbindung 20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2" name="Ellipse 21"/>
          <p:cNvSpPr/>
          <p:nvPr/>
        </p:nvSpPr>
        <p:spPr bwMode="auto">
          <a:xfrm>
            <a:off x="3771900" y="6019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3" name="Gerade Verbindung 22"/>
          <p:cNvCxnSpPr/>
          <p:nvPr/>
        </p:nvCxnSpPr>
        <p:spPr bwMode="auto">
          <a:xfrm>
            <a:off x="3543300" y="5334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23"/>
          <p:cNvCxnSpPr/>
          <p:nvPr/>
        </p:nvCxnSpPr>
        <p:spPr bwMode="auto">
          <a:xfrm>
            <a:off x="3543300" y="6096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Rechteck 24"/>
          <p:cNvSpPr/>
          <p:nvPr/>
        </p:nvSpPr>
        <p:spPr bwMode="auto">
          <a:xfrm>
            <a:off x="3238500" y="4800600"/>
            <a:ext cx="609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" name="Gerade Verbindung 15"/>
          <p:cNvCxnSpPr/>
          <p:nvPr/>
        </p:nvCxnSpPr>
        <p:spPr bwMode="auto">
          <a:xfrm>
            <a:off x="2705100" y="6172200"/>
            <a:ext cx="1219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9" name="Gruppieren 28"/>
          <p:cNvGrpSpPr/>
          <p:nvPr/>
        </p:nvGrpSpPr>
        <p:grpSpPr>
          <a:xfrm>
            <a:off x="5715000" y="5943600"/>
            <a:ext cx="571500" cy="457200"/>
            <a:chOff x="1295400" y="4495800"/>
            <a:chExt cx="1143000" cy="914400"/>
          </a:xfrm>
        </p:grpSpPr>
        <p:cxnSp>
          <p:nvCxnSpPr>
            <p:cNvPr id="30" name="Gerade Verbindung 29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1" name="Gerade Verbindung 30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2" name="Bogen 31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3" name="Gerade Verbindung 32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4" name="Ellipse 33"/>
          <p:cNvSpPr/>
          <p:nvPr/>
        </p:nvSpPr>
        <p:spPr bwMode="auto">
          <a:xfrm>
            <a:off x="5562600" y="6019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5" name="Gerade Verbindung 34"/>
          <p:cNvCxnSpPr/>
          <p:nvPr/>
        </p:nvCxnSpPr>
        <p:spPr bwMode="auto">
          <a:xfrm>
            <a:off x="5334000" y="5334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>
            <a:off x="5334000" y="6096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Rechteck 36"/>
          <p:cNvSpPr/>
          <p:nvPr/>
        </p:nvSpPr>
        <p:spPr bwMode="auto">
          <a:xfrm>
            <a:off x="5029200" y="4800600"/>
            <a:ext cx="609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8" name="Gerade Verbindung 37"/>
          <p:cNvCxnSpPr/>
          <p:nvPr/>
        </p:nvCxnSpPr>
        <p:spPr bwMode="auto">
          <a:xfrm>
            <a:off x="4495800" y="6172200"/>
            <a:ext cx="1219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27"/>
          <p:cNvCxnSpPr/>
          <p:nvPr/>
        </p:nvCxnSpPr>
        <p:spPr bwMode="auto">
          <a:xfrm flipH="1" flipV="1">
            <a:off x="876300" y="6172200"/>
            <a:ext cx="1219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1" name="Gruppieren 40"/>
          <p:cNvGrpSpPr/>
          <p:nvPr/>
        </p:nvGrpSpPr>
        <p:grpSpPr>
          <a:xfrm>
            <a:off x="3924300" y="5410200"/>
            <a:ext cx="571500" cy="457200"/>
            <a:chOff x="1295400" y="4495800"/>
            <a:chExt cx="1143000" cy="914400"/>
          </a:xfrm>
        </p:grpSpPr>
        <p:cxnSp>
          <p:nvCxnSpPr>
            <p:cNvPr id="42" name="Gerade Verbindung 41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3" name="Gerade Verbindung 42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4" name="Bogen 43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45" name="Gerade Verbindung 44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4337" name="Gerade Verbindung 14336"/>
          <p:cNvCxnSpPr/>
          <p:nvPr/>
        </p:nvCxnSpPr>
        <p:spPr bwMode="auto">
          <a:xfrm>
            <a:off x="3543300" y="5562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52"/>
          <p:cNvCxnSpPr/>
          <p:nvPr/>
        </p:nvCxnSpPr>
        <p:spPr bwMode="auto">
          <a:xfrm flipV="1">
            <a:off x="2705100" y="5715000"/>
            <a:ext cx="12192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7" name="Gerade Verbindung 14346"/>
          <p:cNvCxnSpPr>
            <a:endCxn id="37" idx="1"/>
          </p:cNvCxnSpPr>
          <p:nvPr/>
        </p:nvCxnSpPr>
        <p:spPr bwMode="auto">
          <a:xfrm flipV="1">
            <a:off x="4533900" y="5067300"/>
            <a:ext cx="495300" cy="571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9" name="Gruppieren 58"/>
          <p:cNvGrpSpPr/>
          <p:nvPr/>
        </p:nvGrpSpPr>
        <p:grpSpPr>
          <a:xfrm>
            <a:off x="2095500" y="5410200"/>
            <a:ext cx="571500" cy="457200"/>
            <a:chOff x="1295400" y="4495800"/>
            <a:chExt cx="1143000" cy="914400"/>
          </a:xfrm>
        </p:grpSpPr>
        <p:cxnSp>
          <p:nvCxnSpPr>
            <p:cNvPr id="60" name="Gerade Verbindung 59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" name="Gerade Verbindung 60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2" name="Bogen 61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3" name="Gerade Verbindung 62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64" name="Gerade Verbindung 63"/>
          <p:cNvCxnSpPr/>
          <p:nvPr/>
        </p:nvCxnSpPr>
        <p:spPr bwMode="auto">
          <a:xfrm>
            <a:off x="1714500" y="5562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5" name="Gruppieren 64"/>
          <p:cNvGrpSpPr/>
          <p:nvPr/>
        </p:nvGrpSpPr>
        <p:grpSpPr>
          <a:xfrm>
            <a:off x="5715000" y="5410200"/>
            <a:ext cx="571500" cy="457200"/>
            <a:chOff x="1295400" y="4495800"/>
            <a:chExt cx="1143000" cy="914400"/>
          </a:xfrm>
        </p:grpSpPr>
        <p:cxnSp>
          <p:nvCxnSpPr>
            <p:cNvPr id="66" name="Gerade Verbindung 65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7" name="Gerade Verbindung 66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8" name="Bogen 67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9" name="Gerade Verbindung 68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70" name="Gerade Verbindung 69"/>
          <p:cNvCxnSpPr/>
          <p:nvPr/>
        </p:nvCxnSpPr>
        <p:spPr bwMode="auto">
          <a:xfrm>
            <a:off x="5334000" y="5562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 flipV="1">
            <a:off x="876300" y="5715000"/>
            <a:ext cx="12192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56"/>
          <p:cNvCxnSpPr/>
          <p:nvPr/>
        </p:nvCxnSpPr>
        <p:spPr bwMode="auto">
          <a:xfrm flipV="1">
            <a:off x="2705100" y="5029200"/>
            <a:ext cx="495300" cy="571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Textfeld 4"/>
          <p:cNvSpPr txBox="1"/>
          <p:nvPr/>
        </p:nvSpPr>
        <p:spPr>
          <a:xfrm>
            <a:off x="5067300" y="49530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73" name="Textfeld 72"/>
          <p:cNvSpPr txBox="1"/>
          <p:nvPr/>
        </p:nvSpPr>
        <p:spPr>
          <a:xfrm>
            <a:off x="3238500" y="49530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74" name="Textfeld 73"/>
          <p:cNvSpPr txBox="1"/>
          <p:nvPr/>
        </p:nvSpPr>
        <p:spPr>
          <a:xfrm>
            <a:off x="1409700" y="49530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75" name="Textfeld 74"/>
          <p:cNvSpPr txBox="1"/>
          <p:nvPr/>
        </p:nvSpPr>
        <p:spPr>
          <a:xfrm>
            <a:off x="3530476" y="5029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</a:p>
        </p:txBody>
      </p:sp>
      <p:sp>
        <p:nvSpPr>
          <p:cNvPr id="76" name="Textfeld 75"/>
          <p:cNvSpPr txBox="1"/>
          <p:nvPr/>
        </p:nvSpPr>
        <p:spPr>
          <a:xfrm>
            <a:off x="5295900" y="5029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</a:p>
        </p:txBody>
      </p:sp>
      <p:sp>
        <p:nvSpPr>
          <p:cNvPr id="77" name="Textfeld 76"/>
          <p:cNvSpPr txBox="1"/>
          <p:nvPr/>
        </p:nvSpPr>
        <p:spPr>
          <a:xfrm>
            <a:off x="1638300" y="5029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</a:p>
        </p:txBody>
      </p:sp>
      <p:graphicFrame>
        <p:nvGraphicFramePr>
          <p:cNvPr id="78" name="Tabelle 7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3567152"/>
              </p:ext>
            </p:extLst>
          </p:nvPr>
        </p:nvGraphicFramePr>
        <p:xfrm>
          <a:off x="4800600" y="838200"/>
          <a:ext cx="348343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6686"/>
                <a:gridCol w="696686"/>
                <a:gridCol w="696686"/>
                <a:gridCol w="696686"/>
                <a:gridCol w="696686"/>
              </a:tblGrid>
              <a:tr h="370840">
                <a:tc>
                  <a:txBody>
                    <a:bodyPr/>
                    <a:lstStyle/>
                    <a:p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G2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G1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G0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H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b="1" dirty="0" smtClean="0"/>
                        <a:t>1</a:t>
                      </a:r>
                      <a:endParaRPr lang="de-D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2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3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b="1" dirty="0" smtClean="0"/>
                        <a:t>0</a:t>
                      </a:r>
                      <a:endParaRPr lang="de-D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4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5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b="1" dirty="0" smtClean="0"/>
                        <a:t>1</a:t>
                      </a:r>
                      <a:endParaRPr lang="de-D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6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7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b="1" dirty="0" smtClean="0"/>
                        <a:t>0</a:t>
                      </a:r>
                      <a:endParaRPr lang="de-D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1505" name="Gerade Verbindung 21504"/>
          <p:cNvCxnSpPr/>
          <p:nvPr/>
        </p:nvCxnSpPr>
        <p:spPr bwMode="auto">
          <a:xfrm>
            <a:off x="1257300" y="5029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508" name="Textfeld 21507"/>
          <p:cNvSpPr txBox="1"/>
          <p:nvPr/>
        </p:nvSpPr>
        <p:spPr>
          <a:xfrm>
            <a:off x="609600" y="59436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grpSp>
        <p:nvGrpSpPr>
          <p:cNvPr id="82" name="Gruppieren 81"/>
          <p:cNvGrpSpPr/>
          <p:nvPr/>
        </p:nvGrpSpPr>
        <p:grpSpPr>
          <a:xfrm>
            <a:off x="7543800" y="5943600"/>
            <a:ext cx="571500" cy="457200"/>
            <a:chOff x="1295400" y="4495800"/>
            <a:chExt cx="1143000" cy="914400"/>
          </a:xfrm>
        </p:grpSpPr>
        <p:cxnSp>
          <p:nvCxnSpPr>
            <p:cNvPr id="83" name="Gerade Verbindung 82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4" name="Gerade Verbindung 83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5" name="Bogen 84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86" name="Gerade Verbindung 85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87" name="Ellipse 86"/>
          <p:cNvSpPr/>
          <p:nvPr/>
        </p:nvSpPr>
        <p:spPr bwMode="auto">
          <a:xfrm>
            <a:off x="7391400" y="6019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8" name="Gerade Verbindung 87"/>
          <p:cNvCxnSpPr/>
          <p:nvPr/>
        </p:nvCxnSpPr>
        <p:spPr bwMode="auto">
          <a:xfrm>
            <a:off x="7162800" y="5334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>
            <a:off x="7162800" y="6096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0" name="Rechteck 89"/>
          <p:cNvSpPr/>
          <p:nvPr/>
        </p:nvSpPr>
        <p:spPr bwMode="auto">
          <a:xfrm>
            <a:off x="6858000" y="4800600"/>
            <a:ext cx="609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1" name="Gerade Verbindung 90"/>
          <p:cNvCxnSpPr/>
          <p:nvPr/>
        </p:nvCxnSpPr>
        <p:spPr bwMode="auto">
          <a:xfrm>
            <a:off x="6324600" y="6172200"/>
            <a:ext cx="1219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>
            <a:endCxn id="90" idx="1"/>
          </p:cNvCxnSpPr>
          <p:nvPr/>
        </p:nvCxnSpPr>
        <p:spPr bwMode="auto">
          <a:xfrm flipV="1">
            <a:off x="6362700" y="5067300"/>
            <a:ext cx="495300" cy="571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3" name="Gruppieren 92"/>
          <p:cNvGrpSpPr/>
          <p:nvPr/>
        </p:nvGrpSpPr>
        <p:grpSpPr>
          <a:xfrm>
            <a:off x="7543800" y="5410200"/>
            <a:ext cx="571500" cy="457200"/>
            <a:chOff x="1295400" y="4495800"/>
            <a:chExt cx="1143000" cy="914400"/>
          </a:xfrm>
        </p:grpSpPr>
        <p:cxnSp>
          <p:nvCxnSpPr>
            <p:cNvPr id="94" name="Gerade Verbindung 93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5" name="Gerade Verbindung 94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6" name="Bogen 95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7" name="Gerade Verbindung 96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98" name="Gerade Verbindung 97"/>
          <p:cNvCxnSpPr/>
          <p:nvPr/>
        </p:nvCxnSpPr>
        <p:spPr bwMode="auto">
          <a:xfrm>
            <a:off x="7162800" y="5562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0" name="Textfeld 99"/>
          <p:cNvSpPr txBox="1"/>
          <p:nvPr/>
        </p:nvSpPr>
        <p:spPr>
          <a:xfrm>
            <a:off x="6896100" y="49530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101" name="Textfeld 100"/>
          <p:cNvSpPr txBox="1"/>
          <p:nvPr/>
        </p:nvSpPr>
        <p:spPr>
          <a:xfrm>
            <a:off x="7124700" y="5029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</a:p>
        </p:txBody>
      </p:sp>
      <p:sp>
        <p:nvSpPr>
          <p:cNvPr id="102" name="Textfeld 101"/>
          <p:cNvSpPr txBox="1"/>
          <p:nvPr/>
        </p:nvSpPr>
        <p:spPr>
          <a:xfrm>
            <a:off x="1066800" y="4724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21509" name="Textfeld 21508"/>
          <p:cNvSpPr txBox="1"/>
          <p:nvPr/>
        </p:nvSpPr>
        <p:spPr>
          <a:xfrm>
            <a:off x="1447800" y="53340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H</a:t>
            </a:r>
            <a:endParaRPr lang="de-DE" dirty="0"/>
          </a:p>
        </p:txBody>
      </p:sp>
      <p:sp>
        <p:nvSpPr>
          <p:cNvPr id="103" name="Textfeld 102"/>
          <p:cNvSpPr txBox="1"/>
          <p:nvPr/>
        </p:nvSpPr>
        <p:spPr>
          <a:xfrm>
            <a:off x="3200400" y="53340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G0</a:t>
            </a:r>
            <a:endParaRPr lang="de-DE" dirty="0"/>
          </a:p>
        </p:txBody>
      </p:sp>
      <p:sp>
        <p:nvSpPr>
          <p:cNvPr id="104" name="Textfeld 103"/>
          <p:cNvSpPr txBox="1"/>
          <p:nvPr/>
        </p:nvSpPr>
        <p:spPr>
          <a:xfrm>
            <a:off x="4953000" y="53340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G1</a:t>
            </a:r>
            <a:endParaRPr lang="de-DE" dirty="0"/>
          </a:p>
        </p:txBody>
      </p:sp>
      <p:sp>
        <p:nvSpPr>
          <p:cNvPr id="105" name="Textfeld 104"/>
          <p:cNvSpPr txBox="1"/>
          <p:nvPr/>
        </p:nvSpPr>
        <p:spPr>
          <a:xfrm>
            <a:off x="6781800" y="53340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G2</a:t>
            </a:r>
            <a:endParaRPr lang="de-DE" dirty="0"/>
          </a:p>
        </p:txBody>
      </p:sp>
      <p:sp>
        <p:nvSpPr>
          <p:cNvPr id="12" name="Abgerundetes Rechteck 11"/>
          <p:cNvSpPr/>
          <p:nvPr/>
        </p:nvSpPr>
        <p:spPr bwMode="auto">
          <a:xfrm>
            <a:off x="7467600" y="1219200"/>
            <a:ext cx="914400" cy="457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9" name="Abgerundetes Rechteck 98"/>
          <p:cNvSpPr/>
          <p:nvPr/>
        </p:nvSpPr>
        <p:spPr bwMode="auto">
          <a:xfrm>
            <a:off x="7467600" y="1905000"/>
            <a:ext cx="914400" cy="457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6" name="Abgerundetes Rechteck 105"/>
          <p:cNvSpPr/>
          <p:nvPr/>
        </p:nvSpPr>
        <p:spPr bwMode="auto">
          <a:xfrm>
            <a:off x="7467600" y="2667000"/>
            <a:ext cx="914400" cy="457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7" name="Abgerundetes Rechteck 106"/>
          <p:cNvSpPr/>
          <p:nvPr/>
        </p:nvSpPr>
        <p:spPr bwMode="auto">
          <a:xfrm>
            <a:off x="7467600" y="3429000"/>
            <a:ext cx="914400" cy="457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8" name="Abgerundetes Rechteck 107"/>
          <p:cNvSpPr/>
          <p:nvPr/>
        </p:nvSpPr>
        <p:spPr bwMode="auto">
          <a:xfrm>
            <a:off x="1981200" y="5105400"/>
            <a:ext cx="762000" cy="838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819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Grey-Zähler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Grey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44</a:t>
            </a:fld>
            <a:endParaRPr lang="de-DE" altLang="de-DE"/>
          </a:p>
        </p:txBody>
      </p:sp>
      <p:grpSp>
        <p:nvGrpSpPr>
          <p:cNvPr id="6" name="Gruppieren 5"/>
          <p:cNvGrpSpPr/>
          <p:nvPr/>
        </p:nvGrpSpPr>
        <p:grpSpPr>
          <a:xfrm>
            <a:off x="2095500" y="5943600"/>
            <a:ext cx="571500" cy="457200"/>
            <a:chOff x="1295400" y="4495800"/>
            <a:chExt cx="1143000" cy="914400"/>
          </a:xfrm>
        </p:grpSpPr>
        <p:cxnSp>
          <p:nvCxnSpPr>
            <p:cNvPr id="7" name="Gerade Verbindung 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" name="Gerade Verbindung 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" name="Bogen 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0" name="Gerade Verbindung 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4" name="Ellipse 3"/>
          <p:cNvSpPr/>
          <p:nvPr/>
        </p:nvSpPr>
        <p:spPr bwMode="auto">
          <a:xfrm>
            <a:off x="1943100" y="6019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1" name="Gerade Verbindung 10"/>
          <p:cNvCxnSpPr/>
          <p:nvPr/>
        </p:nvCxnSpPr>
        <p:spPr bwMode="auto">
          <a:xfrm>
            <a:off x="1714500" y="5334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12"/>
          <p:cNvCxnSpPr/>
          <p:nvPr/>
        </p:nvCxnSpPr>
        <p:spPr bwMode="auto">
          <a:xfrm>
            <a:off x="1714500" y="6096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Rechteck 13"/>
          <p:cNvSpPr/>
          <p:nvPr/>
        </p:nvSpPr>
        <p:spPr bwMode="auto">
          <a:xfrm>
            <a:off x="1409700" y="4800600"/>
            <a:ext cx="609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17" name="Gruppieren 16"/>
          <p:cNvGrpSpPr/>
          <p:nvPr/>
        </p:nvGrpSpPr>
        <p:grpSpPr>
          <a:xfrm>
            <a:off x="3924300" y="5943600"/>
            <a:ext cx="571500" cy="457200"/>
            <a:chOff x="1295400" y="4495800"/>
            <a:chExt cx="1143000" cy="914400"/>
          </a:xfrm>
        </p:grpSpPr>
        <p:cxnSp>
          <p:nvCxnSpPr>
            <p:cNvPr id="18" name="Gerade Verbindung 17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" name="Gerade Verbindung 18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0" name="Bogen 19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1" name="Gerade Verbindung 20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2" name="Ellipse 21"/>
          <p:cNvSpPr/>
          <p:nvPr/>
        </p:nvSpPr>
        <p:spPr bwMode="auto">
          <a:xfrm>
            <a:off x="3771900" y="6019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3" name="Gerade Verbindung 22"/>
          <p:cNvCxnSpPr/>
          <p:nvPr/>
        </p:nvCxnSpPr>
        <p:spPr bwMode="auto">
          <a:xfrm>
            <a:off x="3543300" y="5334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23"/>
          <p:cNvCxnSpPr/>
          <p:nvPr/>
        </p:nvCxnSpPr>
        <p:spPr bwMode="auto">
          <a:xfrm>
            <a:off x="3543300" y="6096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Rechteck 24"/>
          <p:cNvSpPr/>
          <p:nvPr/>
        </p:nvSpPr>
        <p:spPr bwMode="auto">
          <a:xfrm>
            <a:off x="3238500" y="4800600"/>
            <a:ext cx="609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" name="Gerade Verbindung 15"/>
          <p:cNvCxnSpPr/>
          <p:nvPr/>
        </p:nvCxnSpPr>
        <p:spPr bwMode="auto">
          <a:xfrm>
            <a:off x="2705100" y="6172200"/>
            <a:ext cx="1219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9" name="Gruppieren 28"/>
          <p:cNvGrpSpPr/>
          <p:nvPr/>
        </p:nvGrpSpPr>
        <p:grpSpPr>
          <a:xfrm>
            <a:off x="5715000" y="5943600"/>
            <a:ext cx="571500" cy="457200"/>
            <a:chOff x="1295400" y="4495800"/>
            <a:chExt cx="1143000" cy="914400"/>
          </a:xfrm>
        </p:grpSpPr>
        <p:cxnSp>
          <p:nvCxnSpPr>
            <p:cNvPr id="30" name="Gerade Verbindung 29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1" name="Gerade Verbindung 30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2" name="Bogen 31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3" name="Gerade Verbindung 32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4" name="Ellipse 33"/>
          <p:cNvSpPr/>
          <p:nvPr/>
        </p:nvSpPr>
        <p:spPr bwMode="auto">
          <a:xfrm>
            <a:off x="5562600" y="6019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5" name="Gerade Verbindung 34"/>
          <p:cNvCxnSpPr/>
          <p:nvPr/>
        </p:nvCxnSpPr>
        <p:spPr bwMode="auto">
          <a:xfrm>
            <a:off x="5334000" y="5334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>
            <a:off x="5334000" y="6096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Rechteck 36"/>
          <p:cNvSpPr/>
          <p:nvPr/>
        </p:nvSpPr>
        <p:spPr bwMode="auto">
          <a:xfrm>
            <a:off x="5029200" y="4800600"/>
            <a:ext cx="609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8" name="Gerade Verbindung 37"/>
          <p:cNvCxnSpPr/>
          <p:nvPr/>
        </p:nvCxnSpPr>
        <p:spPr bwMode="auto">
          <a:xfrm>
            <a:off x="4495800" y="6172200"/>
            <a:ext cx="1219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27"/>
          <p:cNvCxnSpPr/>
          <p:nvPr/>
        </p:nvCxnSpPr>
        <p:spPr bwMode="auto">
          <a:xfrm flipH="1" flipV="1">
            <a:off x="876300" y="6172200"/>
            <a:ext cx="1219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1" name="Gruppieren 40"/>
          <p:cNvGrpSpPr/>
          <p:nvPr/>
        </p:nvGrpSpPr>
        <p:grpSpPr>
          <a:xfrm>
            <a:off x="3924300" y="5410200"/>
            <a:ext cx="571500" cy="457200"/>
            <a:chOff x="1295400" y="4495800"/>
            <a:chExt cx="1143000" cy="914400"/>
          </a:xfrm>
        </p:grpSpPr>
        <p:cxnSp>
          <p:nvCxnSpPr>
            <p:cNvPr id="42" name="Gerade Verbindung 41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3" name="Gerade Verbindung 42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4" name="Bogen 43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45" name="Gerade Verbindung 44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4337" name="Gerade Verbindung 14336"/>
          <p:cNvCxnSpPr/>
          <p:nvPr/>
        </p:nvCxnSpPr>
        <p:spPr bwMode="auto">
          <a:xfrm>
            <a:off x="3543300" y="5562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52"/>
          <p:cNvCxnSpPr/>
          <p:nvPr/>
        </p:nvCxnSpPr>
        <p:spPr bwMode="auto">
          <a:xfrm flipV="1">
            <a:off x="2705100" y="5715000"/>
            <a:ext cx="12192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7" name="Gerade Verbindung 14346"/>
          <p:cNvCxnSpPr>
            <a:endCxn id="37" idx="1"/>
          </p:cNvCxnSpPr>
          <p:nvPr/>
        </p:nvCxnSpPr>
        <p:spPr bwMode="auto">
          <a:xfrm flipV="1">
            <a:off x="4533900" y="5067300"/>
            <a:ext cx="495300" cy="571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9" name="Gruppieren 58"/>
          <p:cNvGrpSpPr/>
          <p:nvPr/>
        </p:nvGrpSpPr>
        <p:grpSpPr>
          <a:xfrm>
            <a:off x="2095500" y="5410200"/>
            <a:ext cx="571500" cy="457200"/>
            <a:chOff x="1295400" y="4495800"/>
            <a:chExt cx="1143000" cy="914400"/>
          </a:xfrm>
        </p:grpSpPr>
        <p:cxnSp>
          <p:nvCxnSpPr>
            <p:cNvPr id="60" name="Gerade Verbindung 59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" name="Gerade Verbindung 60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2" name="Bogen 61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3" name="Gerade Verbindung 62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64" name="Gerade Verbindung 63"/>
          <p:cNvCxnSpPr/>
          <p:nvPr/>
        </p:nvCxnSpPr>
        <p:spPr bwMode="auto">
          <a:xfrm>
            <a:off x="1714500" y="5562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5" name="Gruppieren 64"/>
          <p:cNvGrpSpPr/>
          <p:nvPr/>
        </p:nvGrpSpPr>
        <p:grpSpPr>
          <a:xfrm>
            <a:off x="5715000" y="5410200"/>
            <a:ext cx="571500" cy="457200"/>
            <a:chOff x="1295400" y="4495800"/>
            <a:chExt cx="1143000" cy="914400"/>
          </a:xfrm>
        </p:grpSpPr>
        <p:cxnSp>
          <p:nvCxnSpPr>
            <p:cNvPr id="66" name="Gerade Verbindung 65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7" name="Gerade Verbindung 66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8" name="Bogen 67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9" name="Gerade Verbindung 68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70" name="Gerade Verbindung 69"/>
          <p:cNvCxnSpPr/>
          <p:nvPr/>
        </p:nvCxnSpPr>
        <p:spPr bwMode="auto">
          <a:xfrm>
            <a:off x="5334000" y="5562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 flipV="1">
            <a:off x="876300" y="5715000"/>
            <a:ext cx="12192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56"/>
          <p:cNvCxnSpPr/>
          <p:nvPr/>
        </p:nvCxnSpPr>
        <p:spPr bwMode="auto">
          <a:xfrm flipV="1">
            <a:off x="2705100" y="5029200"/>
            <a:ext cx="495300" cy="571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Textfeld 4"/>
          <p:cNvSpPr txBox="1"/>
          <p:nvPr/>
        </p:nvSpPr>
        <p:spPr>
          <a:xfrm>
            <a:off x="5067300" y="49530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73" name="Textfeld 72"/>
          <p:cNvSpPr txBox="1"/>
          <p:nvPr/>
        </p:nvSpPr>
        <p:spPr>
          <a:xfrm>
            <a:off x="3238500" y="49530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74" name="Textfeld 73"/>
          <p:cNvSpPr txBox="1"/>
          <p:nvPr/>
        </p:nvSpPr>
        <p:spPr>
          <a:xfrm>
            <a:off x="1409700" y="49530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75" name="Textfeld 74"/>
          <p:cNvSpPr txBox="1"/>
          <p:nvPr/>
        </p:nvSpPr>
        <p:spPr>
          <a:xfrm>
            <a:off x="3530476" y="5029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</a:p>
        </p:txBody>
      </p:sp>
      <p:sp>
        <p:nvSpPr>
          <p:cNvPr id="76" name="Textfeld 75"/>
          <p:cNvSpPr txBox="1"/>
          <p:nvPr/>
        </p:nvSpPr>
        <p:spPr>
          <a:xfrm>
            <a:off x="5295900" y="5029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</a:p>
        </p:txBody>
      </p:sp>
      <p:sp>
        <p:nvSpPr>
          <p:cNvPr id="77" name="Textfeld 76"/>
          <p:cNvSpPr txBox="1"/>
          <p:nvPr/>
        </p:nvSpPr>
        <p:spPr>
          <a:xfrm>
            <a:off x="1638300" y="5029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</a:p>
        </p:txBody>
      </p:sp>
      <p:graphicFrame>
        <p:nvGraphicFramePr>
          <p:cNvPr id="78" name="Tabelle 7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7975109"/>
              </p:ext>
            </p:extLst>
          </p:nvPr>
        </p:nvGraphicFramePr>
        <p:xfrm>
          <a:off x="4800600" y="838200"/>
          <a:ext cx="348343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6686"/>
                <a:gridCol w="696686"/>
                <a:gridCol w="696686"/>
                <a:gridCol w="696686"/>
                <a:gridCol w="696686"/>
              </a:tblGrid>
              <a:tr h="370840">
                <a:tc>
                  <a:txBody>
                    <a:bodyPr/>
                    <a:lstStyle/>
                    <a:p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G2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G1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G0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H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2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b="1" dirty="0" smtClean="0"/>
                        <a:t>1</a:t>
                      </a:r>
                      <a:endParaRPr lang="de-D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3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4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5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6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b="1" dirty="0" smtClean="0"/>
                        <a:t>0</a:t>
                      </a:r>
                      <a:endParaRPr lang="de-D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7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1505" name="Gerade Verbindung 21504"/>
          <p:cNvCxnSpPr/>
          <p:nvPr/>
        </p:nvCxnSpPr>
        <p:spPr bwMode="auto">
          <a:xfrm>
            <a:off x="1257300" y="5029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508" name="Textfeld 21507"/>
          <p:cNvSpPr txBox="1"/>
          <p:nvPr/>
        </p:nvSpPr>
        <p:spPr>
          <a:xfrm>
            <a:off x="609600" y="59436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grpSp>
        <p:nvGrpSpPr>
          <p:cNvPr id="82" name="Gruppieren 81"/>
          <p:cNvGrpSpPr/>
          <p:nvPr/>
        </p:nvGrpSpPr>
        <p:grpSpPr>
          <a:xfrm>
            <a:off x="7543800" y="5943600"/>
            <a:ext cx="571500" cy="457200"/>
            <a:chOff x="1295400" y="4495800"/>
            <a:chExt cx="1143000" cy="914400"/>
          </a:xfrm>
        </p:grpSpPr>
        <p:cxnSp>
          <p:nvCxnSpPr>
            <p:cNvPr id="83" name="Gerade Verbindung 82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4" name="Gerade Verbindung 83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5" name="Bogen 84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86" name="Gerade Verbindung 85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87" name="Ellipse 86"/>
          <p:cNvSpPr/>
          <p:nvPr/>
        </p:nvSpPr>
        <p:spPr bwMode="auto">
          <a:xfrm>
            <a:off x="7391400" y="6019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8" name="Gerade Verbindung 87"/>
          <p:cNvCxnSpPr/>
          <p:nvPr/>
        </p:nvCxnSpPr>
        <p:spPr bwMode="auto">
          <a:xfrm>
            <a:off x="7162800" y="5334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>
            <a:off x="7162800" y="6096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0" name="Rechteck 89"/>
          <p:cNvSpPr/>
          <p:nvPr/>
        </p:nvSpPr>
        <p:spPr bwMode="auto">
          <a:xfrm>
            <a:off x="6858000" y="4800600"/>
            <a:ext cx="609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1" name="Gerade Verbindung 90"/>
          <p:cNvCxnSpPr/>
          <p:nvPr/>
        </p:nvCxnSpPr>
        <p:spPr bwMode="auto">
          <a:xfrm>
            <a:off x="6324600" y="6172200"/>
            <a:ext cx="1219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>
            <a:endCxn id="90" idx="1"/>
          </p:cNvCxnSpPr>
          <p:nvPr/>
        </p:nvCxnSpPr>
        <p:spPr bwMode="auto">
          <a:xfrm flipV="1">
            <a:off x="6362700" y="5067300"/>
            <a:ext cx="495300" cy="571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3" name="Gruppieren 92"/>
          <p:cNvGrpSpPr/>
          <p:nvPr/>
        </p:nvGrpSpPr>
        <p:grpSpPr>
          <a:xfrm>
            <a:off x="7543800" y="5410200"/>
            <a:ext cx="571500" cy="457200"/>
            <a:chOff x="1295400" y="4495800"/>
            <a:chExt cx="1143000" cy="914400"/>
          </a:xfrm>
        </p:grpSpPr>
        <p:cxnSp>
          <p:nvCxnSpPr>
            <p:cNvPr id="94" name="Gerade Verbindung 93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5" name="Gerade Verbindung 94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6" name="Bogen 95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7" name="Gerade Verbindung 96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98" name="Gerade Verbindung 97"/>
          <p:cNvCxnSpPr/>
          <p:nvPr/>
        </p:nvCxnSpPr>
        <p:spPr bwMode="auto">
          <a:xfrm>
            <a:off x="7162800" y="5562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0" name="Textfeld 99"/>
          <p:cNvSpPr txBox="1"/>
          <p:nvPr/>
        </p:nvSpPr>
        <p:spPr>
          <a:xfrm>
            <a:off x="6896100" y="49530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101" name="Textfeld 100"/>
          <p:cNvSpPr txBox="1"/>
          <p:nvPr/>
        </p:nvSpPr>
        <p:spPr>
          <a:xfrm>
            <a:off x="7124700" y="5029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</a:p>
        </p:txBody>
      </p:sp>
      <p:sp>
        <p:nvSpPr>
          <p:cNvPr id="102" name="Textfeld 101"/>
          <p:cNvSpPr txBox="1"/>
          <p:nvPr/>
        </p:nvSpPr>
        <p:spPr>
          <a:xfrm>
            <a:off x="1066800" y="4724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21509" name="Textfeld 21508"/>
          <p:cNvSpPr txBox="1"/>
          <p:nvPr/>
        </p:nvSpPr>
        <p:spPr>
          <a:xfrm>
            <a:off x="1447800" y="53340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H</a:t>
            </a:r>
            <a:endParaRPr lang="de-DE" dirty="0"/>
          </a:p>
        </p:txBody>
      </p:sp>
      <p:sp>
        <p:nvSpPr>
          <p:cNvPr id="103" name="Textfeld 102"/>
          <p:cNvSpPr txBox="1"/>
          <p:nvPr/>
        </p:nvSpPr>
        <p:spPr>
          <a:xfrm>
            <a:off x="3200400" y="53340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G0</a:t>
            </a:r>
            <a:endParaRPr lang="de-DE" dirty="0"/>
          </a:p>
        </p:txBody>
      </p:sp>
      <p:sp>
        <p:nvSpPr>
          <p:cNvPr id="104" name="Textfeld 103"/>
          <p:cNvSpPr txBox="1"/>
          <p:nvPr/>
        </p:nvSpPr>
        <p:spPr>
          <a:xfrm>
            <a:off x="4953000" y="53340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G1</a:t>
            </a:r>
            <a:endParaRPr lang="de-DE" dirty="0"/>
          </a:p>
        </p:txBody>
      </p:sp>
      <p:sp>
        <p:nvSpPr>
          <p:cNvPr id="105" name="Textfeld 104"/>
          <p:cNvSpPr txBox="1"/>
          <p:nvPr/>
        </p:nvSpPr>
        <p:spPr>
          <a:xfrm>
            <a:off x="6781800" y="53340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G2</a:t>
            </a:r>
            <a:endParaRPr lang="de-DE" dirty="0"/>
          </a:p>
        </p:txBody>
      </p:sp>
      <p:sp>
        <p:nvSpPr>
          <p:cNvPr id="99" name="Abgerundetes Rechteck 98"/>
          <p:cNvSpPr/>
          <p:nvPr/>
        </p:nvSpPr>
        <p:spPr bwMode="auto">
          <a:xfrm>
            <a:off x="6781800" y="1524000"/>
            <a:ext cx="1600200" cy="457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6" name="Abgerundetes Rechteck 105"/>
          <p:cNvSpPr/>
          <p:nvPr/>
        </p:nvSpPr>
        <p:spPr bwMode="auto">
          <a:xfrm>
            <a:off x="6781800" y="3048000"/>
            <a:ext cx="1600200" cy="457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" name="Abgerundetes Rechteck 11"/>
          <p:cNvSpPr/>
          <p:nvPr/>
        </p:nvSpPr>
        <p:spPr bwMode="auto">
          <a:xfrm>
            <a:off x="3810000" y="5105400"/>
            <a:ext cx="762000" cy="838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8671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Grey-Zähler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Grey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45</a:t>
            </a:fld>
            <a:endParaRPr lang="de-DE" altLang="de-DE"/>
          </a:p>
        </p:txBody>
      </p:sp>
      <p:grpSp>
        <p:nvGrpSpPr>
          <p:cNvPr id="6" name="Gruppieren 5"/>
          <p:cNvGrpSpPr/>
          <p:nvPr/>
        </p:nvGrpSpPr>
        <p:grpSpPr>
          <a:xfrm>
            <a:off x="2095500" y="5943600"/>
            <a:ext cx="571500" cy="457200"/>
            <a:chOff x="1295400" y="4495800"/>
            <a:chExt cx="1143000" cy="914400"/>
          </a:xfrm>
        </p:grpSpPr>
        <p:cxnSp>
          <p:nvCxnSpPr>
            <p:cNvPr id="7" name="Gerade Verbindung 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" name="Gerade Verbindung 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" name="Bogen 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0" name="Gerade Verbindung 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4" name="Ellipse 3"/>
          <p:cNvSpPr/>
          <p:nvPr/>
        </p:nvSpPr>
        <p:spPr bwMode="auto">
          <a:xfrm>
            <a:off x="1943100" y="6019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1" name="Gerade Verbindung 10"/>
          <p:cNvCxnSpPr/>
          <p:nvPr/>
        </p:nvCxnSpPr>
        <p:spPr bwMode="auto">
          <a:xfrm>
            <a:off x="1714500" y="5334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12"/>
          <p:cNvCxnSpPr/>
          <p:nvPr/>
        </p:nvCxnSpPr>
        <p:spPr bwMode="auto">
          <a:xfrm>
            <a:off x="1714500" y="6096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Rechteck 13"/>
          <p:cNvSpPr/>
          <p:nvPr/>
        </p:nvSpPr>
        <p:spPr bwMode="auto">
          <a:xfrm>
            <a:off x="1409700" y="4800600"/>
            <a:ext cx="609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17" name="Gruppieren 16"/>
          <p:cNvGrpSpPr/>
          <p:nvPr/>
        </p:nvGrpSpPr>
        <p:grpSpPr>
          <a:xfrm>
            <a:off x="3924300" y="5943600"/>
            <a:ext cx="571500" cy="457200"/>
            <a:chOff x="1295400" y="4495800"/>
            <a:chExt cx="1143000" cy="914400"/>
          </a:xfrm>
        </p:grpSpPr>
        <p:cxnSp>
          <p:nvCxnSpPr>
            <p:cNvPr id="18" name="Gerade Verbindung 17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" name="Gerade Verbindung 18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0" name="Bogen 19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1" name="Gerade Verbindung 20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2" name="Ellipse 21"/>
          <p:cNvSpPr/>
          <p:nvPr/>
        </p:nvSpPr>
        <p:spPr bwMode="auto">
          <a:xfrm>
            <a:off x="3771900" y="6019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3" name="Gerade Verbindung 22"/>
          <p:cNvCxnSpPr/>
          <p:nvPr/>
        </p:nvCxnSpPr>
        <p:spPr bwMode="auto">
          <a:xfrm>
            <a:off x="3543300" y="5334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23"/>
          <p:cNvCxnSpPr/>
          <p:nvPr/>
        </p:nvCxnSpPr>
        <p:spPr bwMode="auto">
          <a:xfrm>
            <a:off x="3543300" y="6096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Rechteck 24"/>
          <p:cNvSpPr/>
          <p:nvPr/>
        </p:nvSpPr>
        <p:spPr bwMode="auto">
          <a:xfrm>
            <a:off x="3238500" y="4800600"/>
            <a:ext cx="609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" name="Gerade Verbindung 15"/>
          <p:cNvCxnSpPr/>
          <p:nvPr/>
        </p:nvCxnSpPr>
        <p:spPr bwMode="auto">
          <a:xfrm>
            <a:off x="2705100" y="6172200"/>
            <a:ext cx="1219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9" name="Gruppieren 28"/>
          <p:cNvGrpSpPr/>
          <p:nvPr/>
        </p:nvGrpSpPr>
        <p:grpSpPr>
          <a:xfrm>
            <a:off x="5715000" y="5943600"/>
            <a:ext cx="571500" cy="457200"/>
            <a:chOff x="1295400" y="4495800"/>
            <a:chExt cx="1143000" cy="914400"/>
          </a:xfrm>
        </p:grpSpPr>
        <p:cxnSp>
          <p:nvCxnSpPr>
            <p:cNvPr id="30" name="Gerade Verbindung 29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1" name="Gerade Verbindung 30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2" name="Bogen 31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3" name="Gerade Verbindung 32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4" name="Ellipse 33"/>
          <p:cNvSpPr/>
          <p:nvPr/>
        </p:nvSpPr>
        <p:spPr bwMode="auto">
          <a:xfrm>
            <a:off x="5562600" y="6019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5" name="Gerade Verbindung 34"/>
          <p:cNvCxnSpPr/>
          <p:nvPr/>
        </p:nvCxnSpPr>
        <p:spPr bwMode="auto">
          <a:xfrm>
            <a:off x="5334000" y="5334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>
            <a:off x="5334000" y="6096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Rechteck 36"/>
          <p:cNvSpPr/>
          <p:nvPr/>
        </p:nvSpPr>
        <p:spPr bwMode="auto">
          <a:xfrm>
            <a:off x="5029200" y="4800600"/>
            <a:ext cx="609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8" name="Gerade Verbindung 37"/>
          <p:cNvCxnSpPr/>
          <p:nvPr/>
        </p:nvCxnSpPr>
        <p:spPr bwMode="auto">
          <a:xfrm>
            <a:off x="4495800" y="6172200"/>
            <a:ext cx="1219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27"/>
          <p:cNvCxnSpPr/>
          <p:nvPr/>
        </p:nvCxnSpPr>
        <p:spPr bwMode="auto">
          <a:xfrm flipH="1" flipV="1">
            <a:off x="876300" y="6172200"/>
            <a:ext cx="1219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1" name="Gruppieren 40"/>
          <p:cNvGrpSpPr/>
          <p:nvPr/>
        </p:nvGrpSpPr>
        <p:grpSpPr>
          <a:xfrm>
            <a:off x="3924300" y="5410200"/>
            <a:ext cx="571500" cy="457200"/>
            <a:chOff x="1295400" y="4495800"/>
            <a:chExt cx="1143000" cy="914400"/>
          </a:xfrm>
        </p:grpSpPr>
        <p:cxnSp>
          <p:nvCxnSpPr>
            <p:cNvPr id="42" name="Gerade Verbindung 41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3" name="Gerade Verbindung 42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4" name="Bogen 43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45" name="Gerade Verbindung 44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4337" name="Gerade Verbindung 14336"/>
          <p:cNvCxnSpPr/>
          <p:nvPr/>
        </p:nvCxnSpPr>
        <p:spPr bwMode="auto">
          <a:xfrm>
            <a:off x="3543300" y="5562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52"/>
          <p:cNvCxnSpPr/>
          <p:nvPr/>
        </p:nvCxnSpPr>
        <p:spPr bwMode="auto">
          <a:xfrm flipV="1">
            <a:off x="2705100" y="5715000"/>
            <a:ext cx="12192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7" name="Gerade Verbindung 14346"/>
          <p:cNvCxnSpPr>
            <a:endCxn id="37" idx="1"/>
          </p:cNvCxnSpPr>
          <p:nvPr/>
        </p:nvCxnSpPr>
        <p:spPr bwMode="auto">
          <a:xfrm flipV="1">
            <a:off x="4533900" y="5067300"/>
            <a:ext cx="495300" cy="571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9" name="Gruppieren 58"/>
          <p:cNvGrpSpPr/>
          <p:nvPr/>
        </p:nvGrpSpPr>
        <p:grpSpPr>
          <a:xfrm>
            <a:off x="2095500" y="5410200"/>
            <a:ext cx="571500" cy="457200"/>
            <a:chOff x="1295400" y="4495800"/>
            <a:chExt cx="1143000" cy="914400"/>
          </a:xfrm>
        </p:grpSpPr>
        <p:cxnSp>
          <p:nvCxnSpPr>
            <p:cNvPr id="60" name="Gerade Verbindung 59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" name="Gerade Verbindung 60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2" name="Bogen 61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3" name="Gerade Verbindung 62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64" name="Gerade Verbindung 63"/>
          <p:cNvCxnSpPr/>
          <p:nvPr/>
        </p:nvCxnSpPr>
        <p:spPr bwMode="auto">
          <a:xfrm>
            <a:off x="1714500" y="5562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5" name="Gruppieren 64"/>
          <p:cNvGrpSpPr/>
          <p:nvPr/>
        </p:nvGrpSpPr>
        <p:grpSpPr>
          <a:xfrm>
            <a:off x="5715000" y="5410200"/>
            <a:ext cx="571500" cy="457200"/>
            <a:chOff x="1295400" y="4495800"/>
            <a:chExt cx="1143000" cy="914400"/>
          </a:xfrm>
        </p:grpSpPr>
        <p:cxnSp>
          <p:nvCxnSpPr>
            <p:cNvPr id="66" name="Gerade Verbindung 65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7" name="Gerade Verbindung 66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8" name="Bogen 67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9" name="Gerade Verbindung 68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70" name="Gerade Verbindung 69"/>
          <p:cNvCxnSpPr/>
          <p:nvPr/>
        </p:nvCxnSpPr>
        <p:spPr bwMode="auto">
          <a:xfrm>
            <a:off x="5334000" y="5562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 flipV="1">
            <a:off x="876300" y="5715000"/>
            <a:ext cx="12192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56"/>
          <p:cNvCxnSpPr/>
          <p:nvPr/>
        </p:nvCxnSpPr>
        <p:spPr bwMode="auto">
          <a:xfrm flipV="1">
            <a:off x="2705100" y="5029200"/>
            <a:ext cx="495300" cy="571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Textfeld 4"/>
          <p:cNvSpPr txBox="1"/>
          <p:nvPr/>
        </p:nvSpPr>
        <p:spPr>
          <a:xfrm>
            <a:off x="5067300" y="49530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73" name="Textfeld 72"/>
          <p:cNvSpPr txBox="1"/>
          <p:nvPr/>
        </p:nvSpPr>
        <p:spPr>
          <a:xfrm>
            <a:off x="3238500" y="49530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74" name="Textfeld 73"/>
          <p:cNvSpPr txBox="1"/>
          <p:nvPr/>
        </p:nvSpPr>
        <p:spPr>
          <a:xfrm>
            <a:off x="1409700" y="49530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75" name="Textfeld 74"/>
          <p:cNvSpPr txBox="1"/>
          <p:nvPr/>
        </p:nvSpPr>
        <p:spPr>
          <a:xfrm>
            <a:off x="3530476" y="5029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</a:p>
        </p:txBody>
      </p:sp>
      <p:sp>
        <p:nvSpPr>
          <p:cNvPr id="76" name="Textfeld 75"/>
          <p:cNvSpPr txBox="1"/>
          <p:nvPr/>
        </p:nvSpPr>
        <p:spPr>
          <a:xfrm>
            <a:off x="5295900" y="5029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</a:p>
        </p:txBody>
      </p:sp>
      <p:sp>
        <p:nvSpPr>
          <p:cNvPr id="77" name="Textfeld 76"/>
          <p:cNvSpPr txBox="1"/>
          <p:nvPr/>
        </p:nvSpPr>
        <p:spPr>
          <a:xfrm>
            <a:off x="1638300" y="5029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</a:p>
        </p:txBody>
      </p:sp>
      <p:graphicFrame>
        <p:nvGraphicFramePr>
          <p:cNvPr id="78" name="Tabelle 7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8337307"/>
              </p:ext>
            </p:extLst>
          </p:nvPr>
        </p:nvGraphicFramePr>
        <p:xfrm>
          <a:off x="4800600" y="838200"/>
          <a:ext cx="348343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6686"/>
                <a:gridCol w="696686"/>
                <a:gridCol w="696686"/>
                <a:gridCol w="696686"/>
                <a:gridCol w="696686"/>
              </a:tblGrid>
              <a:tr h="370840">
                <a:tc>
                  <a:txBody>
                    <a:bodyPr/>
                    <a:lstStyle/>
                    <a:p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G2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G1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G0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H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2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b="1" dirty="0" smtClean="0"/>
                        <a:t>1</a:t>
                      </a:r>
                      <a:endParaRPr lang="de-D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3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4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b="1" dirty="0" smtClean="0"/>
                        <a:t>1</a:t>
                      </a:r>
                      <a:endParaRPr lang="de-D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5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6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b="1" dirty="0" smtClean="0"/>
                        <a:t>0</a:t>
                      </a:r>
                      <a:endParaRPr lang="de-D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7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1505" name="Gerade Verbindung 21504"/>
          <p:cNvCxnSpPr/>
          <p:nvPr/>
        </p:nvCxnSpPr>
        <p:spPr bwMode="auto">
          <a:xfrm>
            <a:off x="1257300" y="5029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508" name="Textfeld 21507"/>
          <p:cNvSpPr txBox="1"/>
          <p:nvPr/>
        </p:nvSpPr>
        <p:spPr>
          <a:xfrm>
            <a:off x="609600" y="59436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grpSp>
        <p:nvGrpSpPr>
          <p:cNvPr id="82" name="Gruppieren 81"/>
          <p:cNvGrpSpPr/>
          <p:nvPr/>
        </p:nvGrpSpPr>
        <p:grpSpPr>
          <a:xfrm>
            <a:off x="7543800" y="5943600"/>
            <a:ext cx="571500" cy="457200"/>
            <a:chOff x="1295400" y="4495800"/>
            <a:chExt cx="1143000" cy="914400"/>
          </a:xfrm>
        </p:grpSpPr>
        <p:cxnSp>
          <p:nvCxnSpPr>
            <p:cNvPr id="83" name="Gerade Verbindung 82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4" name="Gerade Verbindung 83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5" name="Bogen 84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86" name="Gerade Verbindung 85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87" name="Ellipse 86"/>
          <p:cNvSpPr/>
          <p:nvPr/>
        </p:nvSpPr>
        <p:spPr bwMode="auto">
          <a:xfrm>
            <a:off x="7391400" y="6019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8" name="Gerade Verbindung 87"/>
          <p:cNvCxnSpPr/>
          <p:nvPr/>
        </p:nvCxnSpPr>
        <p:spPr bwMode="auto">
          <a:xfrm>
            <a:off x="7162800" y="5334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>
            <a:off x="7162800" y="6096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0" name="Rechteck 89"/>
          <p:cNvSpPr/>
          <p:nvPr/>
        </p:nvSpPr>
        <p:spPr bwMode="auto">
          <a:xfrm>
            <a:off x="6858000" y="4800600"/>
            <a:ext cx="609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1" name="Gerade Verbindung 90"/>
          <p:cNvCxnSpPr/>
          <p:nvPr/>
        </p:nvCxnSpPr>
        <p:spPr bwMode="auto">
          <a:xfrm>
            <a:off x="6324600" y="6172200"/>
            <a:ext cx="1219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>
            <a:endCxn id="90" idx="1"/>
          </p:cNvCxnSpPr>
          <p:nvPr/>
        </p:nvCxnSpPr>
        <p:spPr bwMode="auto">
          <a:xfrm flipV="1">
            <a:off x="6324600" y="5067300"/>
            <a:ext cx="533400" cy="571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3" name="Gruppieren 92"/>
          <p:cNvGrpSpPr/>
          <p:nvPr/>
        </p:nvGrpSpPr>
        <p:grpSpPr>
          <a:xfrm>
            <a:off x="7543800" y="5410200"/>
            <a:ext cx="571500" cy="457200"/>
            <a:chOff x="1295400" y="4495800"/>
            <a:chExt cx="1143000" cy="914400"/>
          </a:xfrm>
        </p:grpSpPr>
        <p:cxnSp>
          <p:nvCxnSpPr>
            <p:cNvPr id="94" name="Gerade Verbindung 93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5" name="Gerade Verbindung 94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6" name="Bogen 95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7" name="Gerade Verbindung 96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98" name="Gerade Verbindung 97"/>
          <p:cNvCxnSpPr/>
          <p:nvPr/>
        </p:nvCxnSpPr>
        <p:spPr bwMode="auto">
          <a:xfrm>
            <a:off x="7162800" y="5562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0" name="Textfeld 99"/>
          <p:cNvSpPr txBox="1"/>
          <p:nvPr/>
        </p:nvSpPr>
        <p:spPr>
          <a:xfrm>
            <a:off x="6896100" y="49530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101" name="Textfeld 100"/>
          <p:cNvSpPr txBox="1"/>
          <p:nvPr/>
        </p:nvSpPr>
        <p:spPr>
          <a:xfrm>
            <a:off x="7124700" y="5029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</a:p>
        </p:txBody>
      </p:sp>
      <p:sp>
        <p:nvSpPr>
          <p:cNvPr id="102" name="Textfeld 101"/>
          <p:cNvSpPr txBox="1"/>
          <p:nvPr/>
        </p:nvSpPr>
        <p:spPr>
          <a:xfrm>
            <a:off x="1066800" y="4724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21509" name="Textfeld 21508"/>
          <p:cNvSpPr txBox="1"/>
          <p:nvPr/>
        </p:nvSpPr>
        <p:spPr>
          <a:xfrm>
            <a:off x="1447800" y="53340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H</a:t>
            </a:r>
            <a:endParaRPr lang="de-DE" dirty="0"/>
          </a:p>
        </p:txBody>
      </p:sp>
      <p:sp>
        <p:nvSpPr>
          <p:cNvPr id="103" name="Textfeld 102"/>
          <p:cNvSpPr txBox="1"/>
          <p:nvPr/>
        </p:nvSpPr>
        <p:spPr>
          <a:xfrm>
            <a:off x="3200400" y="53340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G0</a:t>
            </a:r>
            <a:endParaRPr lang="de-DE" dirty="0"/>
          </a:p>
        </p:txBody>
      </p:sp>
      <p:sp>
        <p:nvSpPr>
          <p:cNvPr id="104" name="Textfeld 103"/>
          <p:cNvSpPr txBox="1"/>
          <p:nvPr/>
        </p:nvSpPr>
        <p:spPr>
          <a:xfrm>
            <a:off x="4953000" y="53340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G1</a:t>
            </a:r>
            <a:endParaRPr lang="de-DE" dirty="0"/>
          </a:p>
        </p:txBody>
      </p:sp>
      <p:sp>
        <p:nvSpPr>
          <p:cNvPr id="105" name="Textfeld 104"/>
          <p:cNvSpPr txBox="1"/>
          <p:nvPr/>
        </p:nvSpPr>
        <p:spPr>
          <a:xfrm>
            <a:off x="6781800" y="53340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G2</a:t>
            </a:r>
            <a:endParaRPr lang="de-DE" dirty="0"/>
          </a:p>
        </p:txBody>
      </p:sp>
      <p:sp>
        <p:nvSpPr>
          <p:cNvPr id="106" name="Abgerundetes Rechteck 105"/>
          <p:cNvSpPr/>
          <p:nvPr/>
        </p:nvSpPr>
        <p:spPr bwMode="auto">
          <a:xfrm>
            <a:off x="6172200" y="2286000"/>
            <a:ext cx="2209800" cy="457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" name="Abgerundetes Rechteck 11"/>
          <p:cNvSpPr/>
          <p:nvPr/>
        </p:nvSpPr>
        <p:spPr bwMode="auto">
          <a:xfrm>
            <a:off x="5638800" y="5105400"/>
            <a:ext cx="762000" cy="838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7" name="Gerade Verbindung 106"/>
          <p:cNvCxnSpPr/>
          <p:nvPr/>
        </p:nvCxnSpPr>
        <p:spPr bwMode="auto">
          <a:xfrm flipV="1">
            <a:off x="4495800" y="5715000"/>
            <a:ext cx="12192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580102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Grey-Zähler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Grey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46</a:t>
            </a:fld>
            <a:endParaRPr lang="de-DE" altLang="de-DE"/>
          </a:p>
        </p:txBody>
      </p:sp>
      <p:grpSp>
        <p:nvGrpSpPr>
          <p:cNvPr id="6" name="Gruppieren 5"/>
          <p:cNvGrpSpPr/>
          <p:nvPr/>
        </p:nvGrpSpPr>
        <p:grpSpPr>
          <a:xfrm>
            <a:off x="2095500" y="5943600"/>
            <a:ext cx="571500" cy="457200"/>
            <a:chOff x="1295400" y="4495800"/>
            <a:chExt cx="1143000" cy="914400"/>
          </a:xfrm>
        </p:grpSpPr>
        <p:cxnSp>
          <p:nvCxnSpPr>
            <p:cNvPr id="7" name="Gerade Verbindung 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" name="Gerade Verbindung 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" name="Bogen 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0" name="Gerade Verbindung 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4" name="Ellipse 3"/>
          <p:cNvSpPr/>
          <p:nvPr/>
        </p:nvSpPr>
        <p:spPr bwMode="auto">
          <a:xfrm>
            <a:off x="1943100" y="6019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1" name="Gerade Verbindung 10"/>
          <p:cNvCxnSpPr/>
          <p:nvPr/>
        </p:nvCxnSpPr>
        <p:spPr bwMode="auto">
          <a:xfrm>
            <a:off x="1714500" y="5334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12"/>
          <p:cNvCxnSpPr/>
          <p:nvPr/>
        </p:nvCxnSpPr>
        <p:spPr bwMode="auto">
          <a:xfrm>
            <a:off x="1714500" y="6096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Rechteck 13"/>
          <p:cNvSpPr/>
          <p:nvPr/>
        </p:nvSpPr>
        <p:spPr bwMode="auto">
          <a:xfrm>
            <a:off x="1409700" y="4800600"/>
            <a:ext cx="609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17" name="Gruppieren 16"/>
          <p:cNvGrpSpPr/>
          <p:nvPr/>
        </p:nvGrpSpPr>
        <p:grpSpPr>
          <a:xfrm>
            <a:off x="3924300" y="5943600"/>
            <a:ext cx="571500" cy="457200"/>
            <a:chOff x="1295400" y="4495800"/>
            <a:chExt cx="1143000" cy="914400"/>
          </a:xfrm>
        </p:grpSpPr>
        <p:cxnSp>
          <p:nvCxnSpPr>
            <p:cNvPr id="18" name="Gerade Verbindung 17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" name="Gerade Verbindung 18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0" name="Bogen 19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1" name="Gerade Verbindung 20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2" name="Ellipse 21"/>
          <p:cNvSpPr/>
          <p:nvPr/>
        </p:nvSpPr>
        <p:spPr bwMode="auto">
          <a:xfrm>
            <a:off x="3771900" y="6019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3" name="Gerade Verbindung 22"/>
          <p:cNvCxnSpPr/>
          <p:nvPr/>
        </p:nvCxnSpPr>
        <p:spPr bwMode="auto">
          <a:xfrm>
            <a:off x="3543300" y="5334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23"/>
          <p:cNvCxnSpPr/>
          <p:nvPr/>
        </p:nvCxnSpPr>
        <p:spPr bwMode="auto">
          <a:xfrm>
            <a:off x="3543300" y="6096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Rechteck 24"/>
          <p:cNvSpPr/>
          <p:nvPr/>
        </p:nvSpPr>
        <p:spPr bwMode="auto">
          <a:xfrm>
            <a:off x="3238500" y="4800600"/>
            <a:ext cx="609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" name="Gerade Verbindung 15"/>
          <p:cNvCxnSpPr/>
          <p:nvPr/>
        </p:nvCxnSpPr>
        <p:spPr bwMode="auto">
          <a:xfrm>
            <a:off x="2705100" y="6172200"/>
            <a:ext cx="1219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9" name="Gruppieren 28"/>
          <p:cNvGrpSpPr/>
          <p:nvPr/>
        </p:nvGrpSpPr>
        <p:grpSpPr>
          <a:xfrm>
            <a:off x="5715000" y="5943600"/>
            <a:ext cx="571500" cy="457200"/>
            <a:chOff x="1295400" y="4495800"/>
            <a:chExt cx="1143000" cy="914400"/>
          </a:xfrm>
        </p:grpSpPr>
        <p:cxnSp>
          <p:nvCxnSpPr>
            <p:cNvPr id="30" name="Gerade Verbindung 29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1" name="Gerade Verbindung 30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2" name="Bogen 31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3" name="Gerade Verbindung 32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4" name="Ellipse 33"/>
          <p:cNvSpPr/>
          <p:nvPr/>
        </p:nvSpPr>
        <p:spPr bwMode="auto">
          <a:xfrm>
            <a:off x="5562600" y="60198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5" name="Gerade Verbindung 34"/>
          <p:cNvCxnSpPr/>
          <p:nvPr/>
        </p:nvCxnSpPr>
        <p:spPr bwMode="auto">
          <a:xfrm>
            <a:off x="5334000" y="5334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>
            <a:off x="5334000" y="6096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Rechteck 36"/>
          <p:cNvSpPr/>
          <p:nvPr/>
        </p:nvSpPr>
        <p:spPr bwMode="auto">
          <a:xfrm>
            <a:off x="5029200" y="4800600"/>
            <a:ext cx="609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8" name="Gerade Verbindung 37"/>
          <p:cNvCxnSpPr/>
          <p:nvPr/>
        </p:nvCxnSpPr>
        <p:spPr bwMode="auto">
          <a:xfrm>
            <a:off x="4495800" y="6172200"/>
            <a:ext cx="1219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27"/>
          <p:cNvCxnSpPr/>
          <p:nvPr/>
        </p:nvCxnSpPr>
        <p:spPr bwMode="auto">
          <a:xfrm flipH="1" flipV="1">
            <a:off x="876300" y="6172200"/>
            <a:ext cx="1219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1" name="Gruppieren 40"/>
          <p:cNvGrpSpPr/>
          <p:nvPr/>
        </p:nvGrpSpPr>
        <p:grpSpPr>
          <a:xfrm>
            <a:off x="3924300" y="5410200"/>
            <a:ext cx="571500" cy="457200"/>
            <a:chOff x="1295400" y="4495800"/>
            <a:chExt cx="1143000" cy="914400"/>
          </a:xfrm>
        </p:grpSpPr>
        <p:cxnSp>
          <p:nvCxnSpPr>
            <p:cNvPr id="42" name="Gerade Verbindung 41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3" name="Gerade Verbindung 42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4" name="Bogen 43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45" name="Gerade Verbindung 44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4337" name="Gerade Verbindung 14336"/>
          <p:cNvCxnSpPr/>
          <p:nvPr/>
        </p:nvCxnSpPr>
        <p:spPr bwMode="auto">
          <a:xfrm>
            <a:off x="3543300" y="5562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52"/>
          <p:cNvCxnSpPr/>
          <p:nvPr/>
        </p:nvCxnSpPr>
        <p:spPr bwMode="auto">
          <a:xfrm flipV="1">
            <a:off x="2705100" y="5715000"/>
            <a:ext cx="12192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7" name="Gerade Verbindung 14346"/>
          <p:cNvCxnSpPr>
            <a:endCxn id="37" idx="1"/>
          </p:cNvCxnSpPr>
          <p:nvPr/>
        </p:nvCxnSpPr>
        <p:spPr bwMode="auto">
          <a:xfrm flipV="1">
            <a:off x="4533900" y="5067300"/>
            <a:ext cx="495300" cy="571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9" name="Gruppieren 58"/>
          <p:cNvGrpSpPr/>
          <p:nvPr/>
        </p:nvGrpSpPr>
        <p:grpSpPr>
          <a:xfrm>
            <a:off x="2095500" y="5410200"/>
            <a:ext cx="571500" cy="457200"/>
            <a:chOff x="1295400" y="4495800"/>
            <a:chExt cx="1143000" cy="914400"/>
          </a:xfrm>
        </p:grpSpPr>
        <p:cxnSp>
          <p:nvCxnSpPr>
            <p:cNvPr id="60" name="Gerade Verbindung 59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" name="Gerade Verbindung 60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2" name="Bogen 61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3" name="Gerade Verbindung 62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64" name="Gerade Verbindung 63"/>
          <p:cNvCxnSpPr/>
          <p:nvPr/>
        </p:nvCxnSpPr>
        <p:spPr bwMode="auto">
          <a:xfrm>
            <a:off x="1714500" y="5562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5" name="Gruppieren 64"/>
          <p:cNvGrpSpPr/>
          <p:nvPr/>
        </p:nvGrpSpPr>
        <p:grpSpPr>
          <a:xfrm>
            <a:off x="5715000" y="5410200"/>
            <a:ext cx="571500" cy="457200"/>
            <a:chOff x="1295400" y="4495800"/>
            <a:chExt cx="1143000" cy="914400"/>
          </a:xfrm>
        </p:grpSpPr>
        <p:cxnSp>
          <p:nvCxnSpPr>
            <p:cNvPr id="66" name="Gerade Verbindung 65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7" name="Gerade Verbindung 66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8" name="Bogen 67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9" name="Gerade Verbindung 68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70" name="Gerade Verbindung 69"/>
          <p:cNvCxnSpPr/>
          <p:nvPr/>
        </p:nvCxnSpPr>
        <p:spPr bwMode="auto">
          <a:xfrm>
            <a:off x="5334000" y="5562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 flipV="1">
            <a:off x="876300" y="5715000"/>
            <a:ext cx="12192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56"/>
          <p:cNvCxnSpPr/>
          <p:nvPr/>
        </p:nvCxnSpPr>
        <p:spPr bwMode="auto">
          <a:xfrm flipV="1">
            <a:off x="2705100" y="5029200"/>
            <a:ext cx="495300" cy="571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Textfeld 4"/>
          <p:cNvSpPr txBox="1"/>
          <p:nvPr/>
        </p:nvSpPr>
        <p:spPr>
          <a:xfrm>
            <a:off x="5067300" y="49530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73" name="Textfeld 72"/>
          <p:cNvSpPr txBox="1"/>
          <p:nvPr/>
        </p:nvSpPr>
        <p:spPr>
          <a:xfrm>
            <a:off x="3238500" y="49530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74" name="Textfeld 73"/>
          <p:cNvSpPr txBox="1"/>
          <p:nvPr/>
        </p:nvSpPr>
        <p:spPr>
          <a:xfrm>
            <a:off x="1409700" y="49530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75" name="Textfeld 74"/>
          <p:cNvSpPr txBox="1"/>
          <p:nvPr/>
        </p:nvSpPr>
        <p:spPr>
          <a:xfrm>
            <a:off x="3530476" y="5029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</a:p>
        </p:txBody>
      </p:sp>
      <p:sp>
        <p:nvSpPr>
          <p:cNvPr id="76" name="Textfeld 75"/>
          <p:cNvSpPr txBox="1"/>
          <p:nvPr/>
        </p:nvSpPr>
        <p:spPr>
          <a:xfrm>
            <a:off x="5295900" y="5029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</a:p>
        </p:txBody>
      </p:sp>
      <p:sp>
        <p:nvSpPr>
          <p:cNvPr id="77" name="Textfeld 76"/>
          <p:cNvSpPr txBox="1"/>
          <p:nvPr/>
        </p:nvSpPr>
        <p:spPr>
          <a:xfrm>
            <a:off x="1638300" y="5029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</a:p>
        </p:txBody>
      </p:sp>
      <p:graphicFrame>
        <p:nvGraphicFramePr>
          <p:cNvPr id="78" name="Tabelle 7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809783"/>
              </p:ext>
            </p:extLst>
          </p:nvPr>
        </p:nvGraphicFramePr>
        <p:xfrm>
          <a:off x="4800600" y="838200"/>
          <a:ext cx="348343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6686"/>
                <a:gridCol w="696686"/>
                <a:gridCol w="696686"/>
                <a:gridCol w="696686"/>
                <a:gridCol w="696686"/>
              </a:tblGrid>
              <a:tr h="370840">
                <a:tc>
                  <a:txBody>
                    <a:bodyPr/>
                    <a:lstStyle/>
                    <a:p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G2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G1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G0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H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2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b="1" dirty="0" smtClean="0"/>
                        <a:t>1</a:t>
                      </a:r>
                      <a:endParaRPr lang="de-D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3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4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b="1" dirty="0" smtClean="0"/>
                        <a:t>1</a:t>
                      </a:r>
                      <a:endParaRPr lang="de-D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5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6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b="1" dirty="0" smtClean="0"/>
                        <a:t>0</a:t>
                      </a:r>
                      <a:endParaRPr lang="de-D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7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1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0</a:t>
                      </a:r>
                      <a:endParaRPr lang="de-DE" sz="12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1505" name="Gerade Verbindung 21504"/>
          <p:cNvCxnSpPr/>
          <p:nvPr/>
        </p:nvCxnSpPr>
        <p:spPr bwMode="auto">
          <a:xfrm>
            <a:off x="1257300" y="5029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508" name="Textfeld 21507"/>
          <p:cNvSpPr txBox="1"/>
          <p:nvPr/>
        </p:nvSpPr>
        <p:spPr>
          <a:xfrm>
            <a:off x="609600" y="59436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cxnSp>
        <p:nvCxnSpPr>
          <p:cNvPr id="88" name="Gerade Verbindung 87"/>
          <p:cNvCxnSpPr/>
          <p:nvPr/>
        </p:nvCxnSpPr>
        <p:spPr bwMode="auto">
          <a:xfrm>
            <a:off x="7162800" y="5334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0" name="Rechteck 89"/>
          <p:cNvSpPr/>
          <p:nvPr/>
        </p:nvSpPr>
        <p:spPr bwMode="auto">
          <a:xfrm>
            <a:off x="6858000" y="4800600"/>
            <a:ext cx="6096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2" name="Gerade Verbindung 91"/>
          <p:cNvCxnSpPr>
            <a:endCxn id="90" idx="1"/>
          </p:cNvCxnSpPr>
          <p:nvPr/>
        </p:nvCxnSpPr>
        <p:spPr bwMode="auto">
          <a:xfrm flipV="1">
            <a:off x="4495800" y="5067300"/>
            <a:ext cx="2362200" cy="11049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0" name="Textfeld 99"/>
          <p:cNvSpPr txBox="1"/>
          <p:nvPr/>
        </p:nvSpPr>
        <p:spPr>
          <a:xfrm>
            <a:off x="6896100" y="49530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101" name="Textfeld 100"/>
          <p:cNvSpPr txBox="1"/>
          <p:nvPr/>
        </p:nvSpPr>
        <p:spPr>
          <a:xfrm>
            <a:off x="7124700" y="5029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</a:p>
        </p:txBody>
      </p:sp>
      <p:sp>
        <p:nvSpPr>
          <p:cNvPr id="102" name="Textfeld 101"/>
          <p:cNvSpPr txBox="1"/>
          <p:nvPr/>
        </p:nvSpPr>
        <p:spPr>
          <a:xfrm>
            <a:off x="1066800" y="4724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21509" name="Textfeld 21508"/>
          <p:cNvSpPr txBox="1"/>
          <p:nvPr/>
        </p:nvSpPr>
        <p:spPr>
          <a:xfrm>
            <a:off x="1447800" y="53340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H</a:t>
            </a:r>
            <a:endParaRPr lang="de-DE" dirty="0"/>
          </a:p>
        </p:txBody>
      </p:sp>
      <p:sp>
        <p:nvSpPr>
          <p:cNvPr id="103" name="Textfeld 102"/>
          <p:cNvSpPr txBox="1"/>
          <p:nvPr/>
        </p:nvSpPr>
        <p:spPr>
          <a:xfrm>
            <a:off x="3200400" y="53340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G0</a:t>
            </a:r>
            <a:endParaRPr lang="de-DE" dirty="0"/>
          </a:p>
        </p:txBody>
      </p:sp>
      <p:sp>
        <p:nvSpPr>
          <p:cNvPr id="104" name="Textfeld 103"/>
          <p:cNvSpPr txBox="1"/>
          <p:nvPr/>
        </p:nvSpPr>
        <p:spPr>
          <a:xfrm>
            <a:off x="4953000" y="53340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G1</a:t>
            </a:r>
            <a:endParaRPr lang="de-DE" dirty="0"/>
          </a:p>
        </p:txBody>
      </p:sp>
      <p:sp>
        <p:nvSpPr>
          <p:cNvPr id="105" name="Textfeld 104"/>
          <p:cNvSpPr txBox="1"/>
          <p:nvPr/>
        </p:nvSpPr>
        <p:spPr>
          <a:xfrm>
            <a:off x="6781800" y="53340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G2</a:t>
            </a:r>
            <a:endParaRPr lang="de-DE" dirty="0"/>
          </a:p>
        </p:txBody>
      </p:sp>
      <p:sp>
        <p:nvSpPr>
          <p:cNvPr id="106" name="Abgerundetes Rechteck 105"/>
          <p:cNvSpPr/>
          <p:nvPr/>
        </p:nvSpPr>
        <p:spPr bwMode="auto">
          <a:xfrm>
            <a:off x="6858000" y="2286000"/>
            <a:ext cx="1524000" cy="457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" name="Abgerundetes Rechteck 11"/>
          <p:cNvSpPr/>
          <p:nvPr/>
        </p:nvSpPr>
        <p:spPr bwMode="auto">
          <a:xfrm>
            <a:off x="3810000" y="5791200"/>
            <a:ext cx="762000" cy="838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7" name="Gerade Verbindung 106"/>
          <p:cNvCxnSpPr/>
          <p:nvPr/>
        </p:nvCxnSpPr>
        <p:spPr bwMode="auto">
          <a:xfrm flipV="1">
            <a:off x="4495800" y="5715000"/>
            <a:ext cx="12192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8" name="Abgerundetes Rechteck 107"/>
          <p:cNvSpPr/>
          <p:nvPr/>
        </p:nvSpPr>
        <p:spPr bwMode="auto">
          <a:xfrm>
            <a:off x="6858000" y="3733800"/>
            <a:ext cx="1524000" cy="457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7453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err="1" smtClean="0"/>
              <a:t>Scrambler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 Ein </a:t>
            </a:r>
            <a:r>
              <a:rPr lang="de-DE" b="1" dirty="0" err="1"/>
              <a:t>Scrambler</a:t>
            </a:r>
            <a:r>
              <a:rPr lang="de-DE" dirty="0"/>
              <a:t> (deutsch </a:t>
            </a:r>
            <a:r>
              <a:rPr lang="de-DE" i="1" dirty="0" err="1"/>
              <a:t>Verwürfler</a:t>
            </a:r>
            <a:r>
              <a:rPr lang="de-DE" dirty="0"/>
              <a:t>) verwendet </a:t>
            </a:r>
            <a:r>
              <a:rPr lang="de-DE" dirty="0">
                <a:hlinkClick r:id="rId2" tooltip="Linear rückgekoppeltes Schieberegister"/>
              </a:rPr>
              <a:t>linear rückgekoppelte Schieberegister</a:t>
            </a:r>
            <a:r>
              <a:rPr lang="de-DE" dirty="0"/>
              <a:t> (LFSR</a:t>
            </a:r>
            <a:r>
              <a:rPr lang="de-DE" dirty="0" smtClean="0"/>
              <a:t>), </a:t>
            </a:r>
            <a:r>
              <a:rPr lang="de-DE" dirty="0"/>
              <a:t>um ein </a:t>
            </a:r>
            <a:r>
              <a:rPr lang="de-DE" dirty="0">
                <a:hlinkClick r:id="rId3" tooltip="Digitalsignal"/>
              </a:rPr>
              <a:t>Digitalsignal</a:t>
            </a:r>
            <a:r>
              <a:rPr lang="de-DE" dirty="0"/>
              <a:t> </a:t>
            </a:r>
            <a:r>
              <a:rPr lang="de-DE" dirty="0" smtClean="0"/>
              <a:t>umkehrbar umzustellen</a:t>
            </a:r>
          </a:p>
          <a:p>
            <a:r>
              <a:rPr lang="de-DE" dirty="0"/>
              <a:t>Ein </a:t>
            </a:r>
            <a:r>
              <a:rPr lang="de-DE" dirty="0" err="1"/>
              <a:t>Scrambler</a:t>
            </a:r>
            <a:r>
              <a:rPr lang="de-DE" dirty="0"/>
              <a:t> basierend auf </a:t>
            </a:r>
            <a:r>
              <a:rPr lang="de-DE" dirty="0" smtClean="0"/>
              <a:t>LFSR </a:t>
            </a:r>
            <a:r>
              <a:rPr lang="de-DE" dirty="0"/>
              <a:t>stellt wegen der einfachen und bekannten Verfahren keine brauchbare </a:t>
            </a:r>
            <a:r>
              <a:rPr lang="de-DE" dirty="0">
                <a:hlinkClick r:id="rId4" tooltip="Kryptografie"/>
              </a:rPr>
              <a:t>Verschlüsselung</a:t>
            </a:r>
            <a:r>
              <a:rPr lang="de-DE" dirty="0"/>
              <a:t> von Daten dar</a:t>
            </a:r>
            <a:r>
              <a:rPr lang="de-DE" dirty="0" smtClean="0"/>
              <a:t>.</a:t>
            </a:r>
          </a:p>
          <a:p>
            <a:r>
              <a:rPr lang="de-DE" dirty="0"/>
              <a:t>Ein </a:t>
            </a:r>
            <a:r>
              <a:rPr lang="de-DE" dirty="0" err="1"/>
              <a:t>Scrambler</a:t>
            </a:r>
            <a:r>
              <a:rPr lang="de-DE" dirty="0"/>
              <a:t> wird durch </a:t>
            </a:r>
            <a:r>
              <a:rPr lang="de-DE" dirty="0">
                <a:hlinkClick r:id="rId2" tooltip="Linear rückgekoppeltes Schieberegister"/>
              </a:rPr>
              <a:t>linear rückgekoppelte Schieberegister</a:t>
            </a:r>
            <a:r>
              <a:rPr lang="de-DE" dirty="0"/>
              <a:t> (LFSR) realisiert. Dabei wird meistens die pro Schieberegisterlänge maximal mögliche Codelänge </a:t>
            </a:r>
            <a:r>
              <a:rPr lang="de-DE" dirty="0" smtClean="0"/>
              <a:t>verwendet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47</a:t>
            </a:fld>
            <a:endParaRPr lang="de-DE" altLang="de-DE"/>
          </a:p>
        </p:txBody>
      </p:sp>
      <p:cxnSp>
        <p:nvCxnSpPr>
          <p:cNvPr id="5" name="Gerader Verbinder 4"/>
          <p:cNvCxnSpPr/>
          <p:nvPr/>
        </p:nvCxnSpPr>
        <p:spPr bwMode="auto">
          <a:xfrm>
            <a:off x="762000" y="41148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r Verbinder 6"/>
          <p:cNvCxnSpPr/>
          <p:nvPr/>
        </p:nvCxnSpPr>
        <p:spPr bwMode="auto">
          <a:xfrm flipV="1">
            <a:off x="1143000" y="3886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r Verbinder 9"/>
          <p:cNvCxnSpPr/>
          <p:nvPr/>
        </p:nvCxnSpPr>
        <p:spPr bwMode="auto">
          <a:xfrm>
            <a:off x="1143000" y="3886200"/>
            <a:ext cx="2057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r Verbinder 11"/>
          <p:cNvCxnSpPr/>
          <p:nvPr/>
        </p:nvCxnSpPr>
        <p:spPr bwMode="auto">
          <a:xfrm flipV="1">
            <a:off x="3200400" y="3886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r Verbinder 12"/>
          <p:cNvCxnSpPr/>
          <p:nvPr/>
        </p:nvCxnSpPr>
        <p:spPr bwMode="auto">
          <a:xfrm>
            <a:off x="3200400" y="41148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r Verbinder 13"/>
          <p:cNvCxnSpPr/>
          <p:nvPr/>
        </p:nvCxnSpPr>
        <p:spPr bwMode="auto">
          <a:xfrm>
            <a:off x="4572000" y="41148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r Verbinder 14"/>
          <p:cNvCxnSpPr/>
          <p:nvPr/>
        </p:nvCxnSpPr>
        <p:spPr bwMode="auto">
          <a:xfrm flipV="1">
            <a:off x="4953000" y="3886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Gerader Verbinder 15"/>
          <p:cNvCxnSpPr/>
          <p:nvPr/>
        </p:nvCxnSpPr>
        <p:spPr bwMode="auto">
          <a:xfrm>
            <a:off x="4953000" y="3886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r Verbinder 16"/>
          <p:cNvCxnSpPr/>
          <p:nvPr/>
        </p:nvCxnSpPr>
        <p:spPr bwMode="auto">
          <a:xfrm flipV="1">
            <a:off x="7010400" y="3886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r Verbinder 17"/>
          <p:cNvCxnSpPr/>
          <p:nvPr/>
        </p:nvCxnSpPr>
        <p:spPr bwMode="auto">
          <a:xfrm>
            <a:off x="7010400" y="41148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r Verbinder 18"/>
          <p:cNvCxnSpPr/>
          <p:nvPr/>
        </p:nvCxnSpPr>
        <p:spPr bwMode="auto">
          <a:xfrm>
            <a:off x="1143000" y="3733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r Verbinder 21"/>
          <p:cNvCxnSpPr/>
          <p:nvPr/>
        </p:nvCxnSpPr>
        <p:spPr bwMode="auto">
          <a:xfrm>
            <a:off x="1371600" y="3733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r Verbinder 22"/>
          <p:cNvCxnSpPr/>
          <p:nvPr/>
        </p:nvCxnSpPr>
        <p:spPr bwMode="auto">
          <a:xfrm>
            <a:off x="1600200" y="3733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r Verbinder 23"/>
          <p:cNvCxnSpPr/>
          <p:nvPr/>
        </p:nvCxnSpPr>
        <p:spPr bwMode="auto">
          <a:xfrm>
            <a:off x="1828800" y="3733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r Verbinder 24"/>
          <p:cNvCxnSpPr/>
          <p:nvPr/>
        </p:nvCxnSpPr>
        <p:spPr bwMode="auto">
          <a:xfrm>
            <a:off x="2057400" y="3733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r Verbinder 25"/>
          <p:cNvCxnSpPr/>
          <p:nvPr/>
        </p:nvCxnSpPr>
        <p:spPr bwMode="auto">
          <a:xfrm>
            <a:off x="2286000" y="3733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Gerader Verbinder 26"/>
          <p:cNvCxnSpPr/>
          <p:nvPr/>
        </p:nvCxnSpPr>
        <p:spPr bwMode="auto">
          <a:xfrm>
            <a:off x="2514600" y="3733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r Verbinder 27"/>
          <p:cNvCxnSpPr/>
          <p:nvPr/>
        </p:nvCxnSpPr>
        <p:spPr bwMode="auto">
          <a:xfrm>
            <a:off x="2743200" y="3733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Gerader Verbinder 28"/>
          <p:cNvCxnSpPr/>
          <p:nvPr/>
        </p:nvCxnSpPr>
        <p:spPr bwMode="auto">
          <a:xfrm>
            <a:off x="2971800" y="3733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Gerader Verbinder 29"/>
          <p:cNvCxnSpPr/>
          <p:nvPr/>
        </p:nvCxnSpPr>
        <p:spPr bwMode="auto">
          <a:xfrm>
            <a:off x="3200400" y="3733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Gerader Verbinder 30"/>
          <p:cNvCxnSpPr/>
          <p:nvPr/>
        </p:nvCxnSpPr>
        <p:spPr bwMode="auto">
          <a:xfrm>
            <a:off x="4953000" y="3733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Gerader Verbinder 31"/>
          <p:cNvCxnSpPr/>
          <p:nvPr/>
        </p:nvCxnSpPr>
        <p:spPr bwMode="auto">
          <a:xfrm>
            <a:off x="5181600" y="3733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Gerader Verbinder 32"/>
          <p:cNvCxnSpPr/>
          <p:nvPr/>
        </p:nvCxnSpPr>
        <p:spPr bwMode="auto">
          <a:xfrm>
            <a:off x="5410200" y="3733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r Verbinder 33"/>
          <p:cNvCxnSpPr/>
          <p:nvPr/>
        </p:nvCxnSpPr>
        <p:spPr bwMode="auto">
          <a:xfrm>
            <a:off x="5638800" y="3733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Gerader Verbinder 34"/>
          <p:cNvCxnSpPr/>
          <p:nvPr/>
        </p:nvCxnSpPr>
        <p:spPr bwMode="auto">
          <a:xfrm>
            <a:off x="5867400" y="3733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r Verbinder 35"/>
          <p:cNvCxnSpPr/>
          <p:nvPr/>
        </p:nvCxnSpPr>
        <p:spPr bwMode="auto">
          <a:xfrm>
            <a:off x="6096000" y="3733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Gerader Verbinder 36"/>
          <p:cNvCxnSpPr/>
          <p:nvPr/>
        </p:nvCxnSpPr>
        <p:spPr bwMode="auto">
          <a:xfrm>
            <a:off x="6324600" y="3733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Gerader Verbinder 37"/>
          <p:cNvCxnSpPr/>
          <p:nvPr/>
        </p:nvCxnSpPr>
        <p:spPr bwMode="auto">
          <a:xfrm>
            <a:off x="6553200" y="3733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Gerader Verbinder 38"/>
          <p:cNvCxnSpPr/>
          <p:nvPr/>
        </p:nvCxnSpPr>
        <p:spPr bwMode="auto">
          <a:xfrm>
            <a:off x="6781800" y="3733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r Verbinder 39"/>
          <p:cNvCxnSpPr/>
          <p:nvPr/>
        </p:nvCxnSpPr>
        <p:spPr bwMode="auto">
          <a:xfrm>
            <a:off x="7010400" y="3733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6" name="Gerader Verbinder 14335"/>
          <p:cNvCxnSpPr/>
          <p:nvPr/>
        </p:nvCxnSpPr>
        <p:spPr bwMode="auto">
          <a:xfrm>
            <a:off x="5410200" y="3886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Gerader Verbinder 43"/>
          <p:cNvCxnSpPr/>
          <p:nvPr/>
        </p:nvCxnSpPr>
        <p:spPr bwMode="auto">
          <a:xfrm>
            <a:off x="5410200" y="4114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r Verbinder 45"/>
          <p:cNvCxnSpPr/>
          <p:nvPr/>
        </p:nvCxnSpPr>
        <p:spPr bwMode="auto">
          <a:xfrm>
            <a:off x="6096000" y="3886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Gerader Verbinder 46"/>
          <p:cNvCxnSpPr/>
          <p:nvPr/>
        </p:nvCxnSpPr>
        <p:spPr bwMode="auto">
          <a:xfrm>
            <a:off x="6096000" y="3886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1" name="Gerader Verbinder 14340"/>
          <p:cNvCxnSpPr/>
          <p:nvPr/>
        </p:nvCxnSpPr>
        <p:spPr bwMode="auto">
          <a:xfrm>
            <a:off x="4800600" y="4648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r Verbinder 50"/>
          <p:cNvCxnSpPr/>
          <p:nvPr/>
        </p:nvCxnSpPr>
        <p:spPr bwMode="auto">
          <a:xfrm flipV="1">
            <a:off x="4953000" y="4419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4" name="Gerader Verbinder 14343"/>
          <p:cNvCxnSpPr/>
          <p:nvPr/>
        </p:nvCxnSpPr>
        <p:spPr bwMode="auto">
          <a:xfrm>
            <a:off x="4953000" y="4419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Gerader Verbinder 54"/>
          <p:cNvCxnSpPr/>
          <p:nvPr/>
        </p:nvCxnSpPr>
        <p:spPr bwMode="auto">
          <a:xfrm>
            <a:off x="4724400" y="4648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r Verbinder 55"/>
          <p:cNvCxnSpPr/>
          <p:nvPr/>
        </p:nvCxnSpPr>
        <p:spPr bwMode="auto">
          <a:xfrm>
            <a:off x="5257800" y="4648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r Verbinder 56"/>
          <p:cNvCxnSpPr/>
          <p:nvPr/>
        </p:nvCxnSpPr>
        <p:spPr bwMode="auto">
          <a:xfrm flipV="1">
            <a:off x="5410200" y="4419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Gerader Verbinder 57"/>
          <p:cNvCxnSpPr/>
          <p:nvPr/>
        </p:nvCxnSpPr>
        <p:spPr bwMode="auto">
          <a:xfrm>
            <a:off x="5410200" y="4419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r Verbinder 58"/>
          <p:cNvCxnSpPr/>
          <p:nvPr/>
        </p:nvCxnSpPr>
        <p:spPr bwMode="auto">
          <a:xfrm>
            <a:off x="5181600" y="4648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r Verbinder 59"/>
          <p:cNvCxnSpPr/>
          <p:nvPr/>
        </p:nvCxnSpPr>
        <p:spPr bwMode="auto">
          <a:xfrm flipV="1">
            <a:off x="5181600" y="4419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Gerader Verbinder 60"/>
          <p:cNvCxnSpPr/>
          <p:nvPr/>
        </p:nvCxnSpPr>
        <p:spPr bwMode="auto">
          <a:xfrm flipV="1">
            <a:off x="5638800" y="4419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r Verbinder 61"/>
          <p:cNvCxnSpPr/>
          <p:nvPr/>
        </p:nvCxnSpPr>
        <p:spPr bwMode="auto">
          <a:xfrm>
            <a:off x="5715000" y="4648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Gerader Verbinder 62"/>
          <p:cNvCxnSpPr/>
          <p:nvPr/>
        </p:nvCxnSpPr>
        <p:spPr bwMode="auto">
          <a:xfrm flipV="1">
            <a:off x="5867400" y="4419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r Verbinder 63"/>
          <p:cNvCxnSpPr/>
          <p:nvPr/>
        </p:nvCxnSpPr>
        <p:spPr bwMode="auto">
          <a:xfrm>
            <a:off x="5867400" y="4419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r Verbinder 64"/>
          <p:cNvCxnSpPr/>
          <p:nvPr/>
        </p:nvCxnSpPr>
        <p:spPr bwMode="auto">
          <a:xfrm>
            <a:off x="5638800" y="4648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Gerader Verbinder 65"/>
          <p:cNvCxnSpPr/>
          <p:nvPr/>
        </p:nvCxnSpPr>
        <p:spPr bwMode="auto">
          <a:xfrm>
            <a:off x="6172200" y="4648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r Verbinder 66"/>
          <p:cNvCxnSpPr/>
          <p:nvPr/>
        </p:nvCxnSpPr>
        <p:spPr bwMode="auto">
          <a:xfrm flipV="1">
            <a:off x="6324600" y="4419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r Verbinder 67"/>
          <p:cNvCxnSpPr/>
          <p:nvPr/>
        </p:nvCxnSpPr>
        <p:spPr bwMode="auto">
          <a:xfrm>
            <a:off x="6324600" y="4419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r Verbinder 68"/>
          <p:cNvCxnSpPr/>
          <p:nvPr/>
        </p:nvCxnSpPr>
        <p:spPr bwMode="auto">
          <a:xfrm>
            <a:off x="6096000" y="4648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Gerader Verbinder 69"/>
          <p:cNvCxnSpPr/>
          <p:nvPr/>
        </p:nvCxnSpPr>
        <p:spPr bwMode="auto">
          <a:xfrm flipV="1">
            <a:off x="6096000" y="4419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r Verbinder 70"/>
          <p:cNvCxnSpPr/>
          <p:nvPr/>
        </p:nvCxnSpPr>
        <p:spPr bwMode="auto">
          <a:xfrm flipV="1">
            <a:off x="6553200" y="4419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r Verbinder 71"/>
          <p:cNvCxnSpPr/>
          <p:nvPr/>
        </p:nvCxnSpPr>
        <p:spPr bwMode="auto">
          <a:xfrm>
            <a:off x="6629400" y="4648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r Verbinder 72"/>
          <p:cNvCxnSpPr/>
          <p:nvPr/>
        </p:nvCxnSpPr>
        <p:spPr bwMode="auto">
          <a:xfrm flipV="1">
            <a:off x="6781800" y="4419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r Verbinder 73"/>
          <p:cNvCxnSpPr/>
          <p:nvPr/>
        </p:nvCxnSpPr>
        <p:spPr bwMode="auto">
          <a:xfrm>
            <a:off x="6781800" y="4419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r Verbinder 74"/>
          <p:cNvCxnSpPr/>
          <p:nvPr/>
        </p:nvCxnSpPr>
        <p:spPr bwMode="auto">
          <a:xfrm>
            <a:off x="6553200" y="4648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r Verbinder 75"/>
          <p:cNvCxnSpPr/>
          <p:nvPr/>
        </p:nvCxnSpPr>
        <p:spPr bwMode="auto">
          <a:xfrm>
            <a:off x="7086600" y="4648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r Verbinder 76"/>
          <p:cNvCxnSpPr/>
          <p:nvPr/>
        </p:nvCxnSpPr>
        <p:spPr bwMode="auto">
          <a:xfrm flipV="1">
            <a:off x="7239000" y="4419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r Verbinder 77"/>
          <p:cNvCxnSpPr/>
          <p:nvPr/>
        </p:nvCxnSpPr>
        <p:spPr bwMode="auto">
          <a:xfrm>
            <a:off x="7239000" y="4419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r Verbinder 78"/>
          <p:cNvCxnSpPr/>
          <p:nvPr/>
        </p:nvCxnSpPr>
        <p:spPr bwMode="auto">
          <a:xfrm>
            <a:off x="7010400" y="4648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r Verbinder 79"/>
          <p:cNvCxnSpPr/>
          <p:nvPr/>
        </p:nvCxnSpPr>
        <p:spPr bwMode="auto">
          <a:xfrm flipV="1">
            <a:off x="7010400" y="4419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r Verbinder 80"/>
          <p:cNvCxnSpPr/>
          <p:nvPr/>
        </p:nvCxnSpPr>
        <p:spPr bwMode="auto">
          <a:xfrm flipV="1">
            <a:off x="7467600" y="4419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Textfeld 3"/>
          <p:cNvSpPr txBox="1"/>
          <p:nvPr/>
        </p:nvSpPr>
        <p:spPr>
          <a:xfrm>
            <a:off x="1219200" y="4495800"/>
            <a:ext cx="7120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Original</a:t>
            </a:r>
            <a:endParaRPr lang="en-US" dirty="0"/>
          </a:p>
        </p:txBody>
      </p:sp>
      <p:sp>
        <p:nvSpPr>
          <p:cNvPr id="82" name="Textfeld 81"/>
          <p:cNvSpPr txBox="1"/>
          <p:nvPr/>
        </p:nvSpPr>
        <p:spPr>
          <a:xfrm>
            <a:off x="3505200" y="4495800"/>
            <a:ext cx="10967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Gescrambeld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250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Synchrone (additive) </a:t>
            </a:r>
            <a:r>
              <a:rPr lang="de-DE" b="1" dirty="0" err="1"/>
              <a:t>Scrambler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Synchrone oder auch additive </a:t>
            </a:r>
            <a:r>
              <a:rPr lang="de-DE" dirty="0" err="1"/>
              <a:t>Scrambler</a:t>
            </a:r>
            <a:r>
              <a:rPr lang="de-DE" dirty="0"/>
              <a:t> benötigen einen definierten Startwert ungleich 0 im LFS-Register, und der Empfänger muss durch geeignete Maßnahmen, wie beispielsweise einem speziellen </a:t>
            </a:r>
            <a:r>
              <a:rPr lang="de-DE" dirty="0" err="1"/>
              <a:t>Sync</a:t>
            </a:r>
            <a:r>
              <a:rPr lang="de-DE" dirty="0"/>
              <a:t>-Wort, die genaue Codephasenlage des Senders mitgeteilt bekommen</a:t>
            </a:r>
            <a:r>
              <a:rPr lang="de-DE" dirty="0" smtClean="0"/>
              <a:t>.</a:t>
            </a:r>
          </a:p>
          <a:p>
            <a:r>
              <a:rPr lang="de-DE" dirty="0"/>
              <a:t>Ist dem Empfänger die korrekte Codephasenlage nicht bekannt, kann er das </a:t>
            </a:r>
            <a:r>
              <a:rPr lang="de-DE" dirty="0" err="1"/>
              <a:t>gescrambelte</a:t>
            </a:r>
            <a:r>
              <a:rPr lang="de-DE" dirty="0"/>
              <a:t> Datensignal nicht richtig dekodieren</a:t>
            </a:r>
            <a:r>
              <a:rPr lang="de-DE" dirty="0" smtClean="0"/>
              <a:t>.</a:t>
            </a:r>
          </a:p>
          <a:p>
            <a:r>
              <a:rPr lang="de-DE" dirty="0" smtClean="0"/>
              <a:t>Vorteil: Fehler werden nicht multipliziert</a:t>
            </a:r>
          </a:p>
          <a:p>
            <a:r>
              <a:rPr lang="de-DE" dirty="0" smtClean="0"/>
              <a:t>Nachteil: Synchronisierung nötig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48</a:t>
            </a:fld>
            <a:endParaRPr lang="de-DE" alt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525" y="3724275"/>
            <a:ext cx="6838950" cy="2828925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6400800" y="54102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exor</a:t>
            </a:r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2895600" y="59436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exor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37018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Synchrone (additive) </a:t>
            </a:r>
            <a:r>
              <a:rPr lang="de-DE" b="1" dirty="0" err="1"/>
              <a:t>Scrambler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err="1" smtClean="0"/>
              <a:t>Descrambling</a:t>
            </a:r>
            <a:r>
              <a:rPr lang="de-DE" dirty="0" smtClean="0"/>
              <a:t> basiert auf der Gleichheit A = A </a:t>
            </a:r>
            <a:r>
              <a:rPr lang="de-DE" dirty="0" err="1" smtClean="0"/>
              <a:t>exor</a:t>
            </a:r>
            <a:r>
              <a:rPr lang="de-DE" dirty="0" smtClean="0"/>
              <a:t> F </a:t>
            </a:r>
            <a:r>
              <a:rPr lang="de-DE" dirty="0" err="1" smtClean="0"/>
              <a:t>exor</a:t>
            </a:r>
            <a:r>
              <a:rPr lang="de-DE" dirty="0" smtClean="0"/>
              <a:t> F</a:t>
            </a:r>
          </a:p>
          <a:p>
            <a:r>
              <a:rPr lang="de-DE" dirty="0" smtClean="0"/>
              <a:t>Wenn man A zweimal mit gleicher Zahl F „ex-</a:t>
            </a:r>
            <a:r>
              <a:rPr lang="de-DE" dirty="0" err="1" smtClean="0"/>
              <a:t>odert</a:t>
            </a:r>
            <a:r>
              <a:rPr lang="de-DE" dirty="0" smtClean="0"/>
              <a:t>“ bekommt man A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49</a:t>
            </a:fld>
            <a:endParaRPr lang="de-DE" altLang="de-DE"/>
          </a:p>
        </p:txBody>
      </p:sp>
      <p:sp>
        <p:nvSpPr>
          <p:cNvPr id="7" name="Ellipse 6"/>
          <p:cNvSpPr/>
          <p:nvPr/>
        </p:nvSpPr>
        <p:spPr bwMode="auto">
          <a:xfrm>
            <a:off x="2286000" y="28956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" name="Gerade Verbindung mit Pfeil 8"/>
          <p:cNvCxnSpPr>
            <a:endCxn id="7" idx="0"/>
          </p:cNvCxnSpPr>
          <p:nvPr/>
        </p:nvCxnSpPr>
        <p:spPr bwMode="auto">
          <a:xfrm>
            <a:off x="2514600" y="22860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mit Pfeil 10"/>
          <p:cNvCxnSpPr>
            <a:endCxn id="7" idx="2"/>
          </p:cNvCxnSpPr>
          <p:nvPr/>
        </p:nvCxnSpPr>
        <p:spPr bwMode="auto">
          <a:xfrm>
            <a:off x="1447800" y="3124200"/>
            <a:ext cx="838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Rechteck 11"/>
          <p:cNvSpPr/>
          <p:nvPr/>
        </p:nvSpPr>
        <p:spPr bwMode="auto">
          <a:xfrm>
            <a:off x="1447800" y="1828800"/>
            <a:ext cx="21336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" name="Gerade Verbindung mit Pfeil 12"/>
          <p:cNvCxnSpPr/>
          <p:nvPr/>
        </p:nvCxnSpPr>
        <p:spPr bwMode="auto">
          <a:xfrm>
            <a:off x="2743200" y="3124200"/>
            <a:ext cx="2514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Ellipse 14"/>
          <p:cNvSpPr/>
          <p:nvPr/>
        </p:nvSpPr>
        <p:spPr bwMode="auto">
          <a:xfrm>
            <a:off x="5257800" y="28956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" name="Gerade Verbindung mit Pfeil 15"/>
          <p:cNvCxnSpPr>
            <a:endCxn id="15" idx="0"/>
          </p:cNvCxnSpPr>
          <p:nvPr/>
        </p:nvCxnSpPr>
        <p:spPr bwMode="auto">
          <a:xfrm>
            <a:off x="5486400" y="22860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mit Pfeil 16"/>
          <p:cNvCxnSpPr>
            <a:endCxn id="15" idx="2"/>
          </p:cNvCxnSpPr>
          <p:nvPr/>
        </p:nvCxnSpPr>
        <p:spPr bwMode="auto">
          <a:xfrm>
            <a:off x="4419600" y="3124200"/>
            <a:ext cx="838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Rechteck 17"/>
          <p:cNvSpPr/>
          <p:nvPr/>
        </p:nvSpPr>
        <p:spPr bwMode="auto">
          <a:xfrm>
            <a:off x="4419600" y="1828800"/>
            <a:ext cx="21336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9" name="Gerade Verbindung mit Pfeil 18"/>
          <p:cNvCxnSpPr/>
          <p:nvPr/>
        </p:nvCxnSpPr>
        <p:spPr bwMode="auto">
          <a:xfrm>
            <a:off x="5715000" y="3124200"/>
            <a:ext cx="2514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Textfeld 19"/>
          <p:cNvSpPr txBox="1"/>
          <p:nvPr/>
        </p:nvSpPr>
        <p:spPr>
          <a:xfrm>
            <a:off x="1524000" y="2819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21" name="Textfeld 20"/>
          <p:cNvSpPr txBox="1"/>
          <p:nvPr/>
        </p:nvSpPr>
        <p:spPr>
          <a:xfrm>
            <a:off x="3733800" y="2819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</a:t>
            </a:r>
            <a:endParaRPr lang="de-DE" dirty="0"/>
          </a:p>
        </p:txBody>
      </p:sp>
      <p:sp>
        <p:nvSpPr>
          <p:cNvPr id="22" name="Textfeld 21"/>
          <p:cNvSpPr txBox="1"/>
          <p:nvPr/>
        </p:nvSpPr>
        <p:spPr>
          <a:xfrm>
            <a:off x="6324600" y="2819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23" name="Textfeld 22"/>
          <p:cNvSpPr txBox="1"/>
          <p:nvPr/>
        </p:nvSpPr>
        <p:spPr>
          <a:xfrm>
            <a:off x="2514600" y="24384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F</a:t>
            </a:r>
            <a:endParaRPr lang="de-DE" dirty="0"/>
          </a:p>
        </p:txBody>
      </p:sp>
      <p:sp>
        <p:nvSpPr>
          <p:cNvPr id="24" name="Textfeld 23"/>
          <p:cNvSpPr txBox="1"/>
          <p:nvPr/>
        </p:nvSpPr>
        <p:spPr>
          <a:xfrm>
            <a:off x="5486400" y="24384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F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07037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err="1"/>
              <a:t>Volladdierer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8224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</a:t>
            </a:fld>
            <a:endParaRPr lang="de-DE" altLang="de-DE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588" y="1447800"/>
            <a:ext cx="7362825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979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000" b="1" dirty="0"/>
              <a:t>Selbstsynchronisierende (multiplikative) </a:t>
            </a:r>
            <a:r>
              <a:rPr lang="de-DE" sz="2000" b="1" dirty="0" err="1"/>
              <a:t>Scrambler</a:t>
            </a:r>
            <a:endParaRPr lang="de-DE" altLang="de-DE" sz="2000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Selbstsynchronisierende oder auch multiplikative </a:t>
            </a:r>
            <a:r>
              <a:rPr lang="de-DE" dirty="0" err="1"/>
              <a:t>Scrambler</a:t>
            </a:r>
            <a:r>
              <a:rPr lang="de-DE" dirty="0"/>
              <a:t> benötigen keinen definierten Startwert und auch kein </a:t>
            </a:r>
            <a:r>
              <a:rPr lang="de-DE" dirty="0" err="1"/>
              <a:t>Sync</a:t>
            </a:r>
            <a:r>
              <a:rPr lang="de-DE" dirty="0"/>
              <a:t>-Wort, um die Codephase des Empfängers mit der Codephase des Senders abzugleichen. Auch kann der Startwert des LFSR beliebig </a:t>
            </a:r>
            <a:r>
              <a:rPr lang="de-DE" dirty="0" smtClean="0"/>
              <a:t>sein.</a:t>
            </a:r>
          </a:p>
          <a:p>
            <a:r>
              <a:rPr lang="de-DE" dirty="0"/>
              <a:t>Erreicht wird die Funktion der </a:t>
            </a:r>
            <a:r>
              <a:rPr lang="de-DE" dirty="0" err="1"/>
              <a:t>Selbstsynchronität</a:t>
            </a:r>
            <a:r>
              <a:rPr lang="de-DE" dirty="0"/>
              <a:t> dadurch, dass die Nutzdatenfolge direkt auf den Inhalt des LFSR </a:t>
            </a:r>
            <a:r>
              <a:rPr lang="de-DE" dirty="0" smtClean="0"/>
              <a:t>einwirkt</a:t>
            </a:r>
          </a:p>
          <a:p>
            <a:r>
              <a:rPr lang="de-DE" dirty="0"/>
              <a:t>Nachteilig ist die Abhängigkeit des </a:t>
            </a:r>
            <a:r>
              <a:rPr lang="de-DE" dirty="0" err="1"/>
              <a:t>Scramblers</a:t>
            </a:r>
            <a:r>
              <a:rPr lang="de-DE" dirty="0"/>
              <a:t> von der Nutzdatenfolge. So können bestimmte Nutzdatenfolgen den </a:t>
            </a:r>
            <a:r>
              <a:rPr lang="de-DE" dirty="0" err="1"/>
              <a:t>Scrambler</a:t>
            </a:r>
            <a:r>
              <a:rPr lang="de-DE" dirty="0"/>
              <a:t> vollständig "auslöschen</a:t>
            </a:r>
            <a:r>
              <a:rPr lang="de-DE" dirty="0" smtClean="0"/>
              <a:t>"</a:t>
            </a:r>
          </a:p>
          <a:p>
            <a:r>
              <a:rPr lang="de-DE" dirty="0"/>
              <a:t>Darüber hinaus pflanzen sich Übertragungsfehler bei selbstsynchronisierenden </a:t>
            </a:r>
            <a:r>
              <a:rPr lang="de-DE" dirty="0" err="1"/>
              <a:t>Scramblern</a:t>
            </a:r>
            <a:r>
              <a:rPr lang="de-DE" dirty="0"/>
              <a:t> </a:t>
            </a:r>
            <a:r>
              <a:rPr lang="de-DE" dirty="0" smtClean="0"/>
              <a:t>fort</a:t>
            </a:r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50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32198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000" b="1" dirty="0"/>
              <a:t>Selbstsynchronisierende (multiplikative) </a:t>
            </a:r>
            <a:r>
              <a:rPr lang="de-DE" sz="2000" b="1" dirty="0" err="1"/>
              <a:t>Scrambler</a:t>
            </a:r>
            <a:endParaRPr lang="de-DE" altLang="de-DE" sz="2000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51</a:t>
            </a:fld>
            <a:endParaRPr lang="de-DE" altLang="de-DE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00200"/>
            <a:ext cx="7439025" cy="2305050"/>
          </a:xfrm>
          <a:prstGeom prst="rect">
            <a:avLst/>
          </a:prstGeom>
        </p:spPr>
      </p:pic>
      <p:sp>
        <p:nvSpPr>
          <p:cNvPr id="12" name="Textfeld 11"/>
          <p:cNvSpPr txBox="1"/>
          <p:nvPr/>
        </p:nvSpPr>
        <p:spPr>
          <a:xfrm>
            <a:off x="2057400" y="1447800"/>
            <a:ext cx="1016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 = X + 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699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000" b="1" dirty="0"/>
              <a:t>Selbstsynchronisierende (multiplikative) </a:t>
            </a:r>
            <a:r>
              <a:rPr lang="de-DE" sz="2000" b="1" dirty="0" err="1"/>
              <a:t>Scrambler</a:t>
            </a:r>
            <a:endParaRPr lang="de-DE" sz="20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err="1" smtClean="0"/>
              <a:t>Descrambling</a:t>
            </a:r>
            <a:r>
              <a:rPr lang="de-DE" dirty="0" smtClean="0"/>
              <a:t> basiert auf der Gleichheit A = A </a:t>
            </a:r>
            <a:r>
              <a:rPr lang="de-DE" dirty="0" err="1" smtClean="0"/>
              <a:t>exor</a:t>
            </a:r>
            <a:r>
              <a:rPr lang="de-DE" dirty="0" smtClean="0"/>
              <a:t> F </a:t>
            </a:r>
            <a:r>
              <a:rPr lang="de-DE" dirty="0" err="1" smtClean="0"/>
              <a:t>exor</a:t>
            </a:r>
            <a:r>
              <a:rPr lang="de-DE" dirty="0" smtClean="0"/>
              <a:t> F</a:t>
            </a:r>
          </a:p>
          <a:p>
            <a:r>
              <a:rPr lang="de-DE" dirty="0" smtClean="0"/>
              <a:t>Wenn man A zweimal mit gleicher Zahl F „ex-</a:t>
            </a:r>
            <a:r>
              <a:rPr lang="de-DE" dirty="0" err="1" smtClean="0"/>
              <a:t>odert</a:t>
            </a:r>
            <a:r>
              <a:rPr lang="de-DE" dirty="0" smtClean="0"/>
              <a:t>“ bekommt man A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52</a:t>
            </a:fld>
            <a:endParaRPr lang="de-DE" altLang="de-DE"/>
          </a:p>
        </p:txBody>
      </p:sp>
      <p:sp>
        <p:nvSpPr>
          <p:cNvPr id="7" name="Ellipse 6"/>
          <p:cNvSpPr/>
          <p:nvPr/>
        </p:nvSpPr>
        <p:spPr bwMode="auto">
          <a:xfrm>
            <a:off x="2743200" y="22860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1" name="Gerade Verbindung mit Pfeil 10"/>
          <p:cNvCxnSpPr/>
          <p:nvPr/>
        </p:nvCxnSpPr>
        <p:spPr bwMode="auto">
          <a:xfrm>
            <a:off x="1905000" y="2514600"/>
            <a:ext cx="838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Rechteck 11"/>
          <p:cNvSpPr/>
          <p:nvPr/>
        </p:nvSpPr>
        <p:spPr bwMode="auto">
          <a:xfrm>
            <a:off x="3733800" y="2286000"/>
            <a:ext cx="21336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" name="Gerade Verbindung mit Pfeil 15"/>
          <p:cNvCxnSpPr/>
          <p:nvPr/>
        </p:nvCxnSpPr>
        <p:spPr bwMode="auto">
          <a:xfrm>
            <a:off x="2971800" y="19812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Textfeld 19"/>
          <p:cNvSpPr txBox="1"/>
          <p:nvPr/>
        </p:nvSpPr>
        <p:spPr>
          <a:xfrm>
            <a:off x="1981200" y="2209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24" name="Textfeld 23"/>
          <p:cNvSpPr txBox="1"/>
          <p:nvPr/>
        </p:nvSpPr>
        <p:spPr>
          <a:xfrm>
            <a:off x="2971800" y="19812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F</a:t>
            </a:r>
            <a:endParaRPr lang="de-DE" dirty="0"/>
          </a:p>
        </p:txBody>
      </p:sp>
      <p:cxnSp>
        <p:nvCxnSpPr>
          <p:cNvPr id="8" name="Gerade Verbindung mit Pfeil 7"/>
          <p:cNvCxnSpPr>
            <a:stCxn id="7" idx="6"/>
          </p:cNvCxnSpPr>
          <p:nvPr/>
        </p:nvCxnSpPr>
        <p:spPr bwMode="auto">
          <a:xfrm>
            <a:off x="3200400" y="2514600"/>
            <a:ext cx="533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 Verbindung mit Pfeil 24"/>
          <p:cNvCxnSpPr/>
          <p:nvPr/>
        </p:nvCxnSpPr>
        <p:spPr bwMode="auto">
          <a:xfrm>
            <a:off x="3429000" y="38862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Gerader Verbinder 26"/>
          <p:cNvCxnSpPr/>
          <p:nvPr/>
        </p:nvCxnSpPr>
        <p:spPr bwMode="auto">
          <a:xfrm>
            <a:off x="3505200" y="2514600"/>
            <a:ext cx="0" cy="1371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Rechteck 27"/>
          <p:cNvSpPr/>
          <p:nvPr/>
        </p:nvSpPr>
        <p:spPr bwMode="auto">
          <a:xfrm>
            <a:off x="3810000" y="3657600"/>
            <a:ext cx="21336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9" name="Ellipse 28"/>
          <p:cNvSpPr/>
          <p:nvPr/>
        </p:nvSpPr>
        <p:spPr bwMode="auto">
          <a:xfrm>
            <a:off x="2743200" y="36576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0" name="Gerade Verbindung mit Pfeil 29"/>
          <p:cNvCxnSpPr>
            <a:endCxn id="29" idx="6"/>
          </p:cNvCxnSpPr>
          <p:nvPr/>
        </p:nvCxnSpPr>
        <p:spPr bwMode="auto">
          <a:xfrm flipH="1">
            <a:off x="3200400" y="38862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Gerader Verbinder 32"/>
          <p:cNvCxnSpPr/>
          <p:nvPr/>
        </p:nvCxnSpPr>
        <p:spPr bwMode="auto">
          <a:xfrm>
            <a:off x="2971800" y="1981200"/>
            <a:ext cx="1828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Gerader Verbinder 34"/>
          <p:cNvCxnSpPr>
            <a:endCxn id="12" idx="0"/>
          </p:cNvCxnSpPr>
          <p:nvPr/>
        </p:nvCxnSpPr>
        <p:spPr bwMode="auto">
          <a:xfrm>
            <a:off x="4800600" y="1981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Gerader Verbinder 36"/>
          <p:cNvCxnSpPr/>
          <p:nvPr/>
        </p:nvCxnSpPr>
        <p:spPr bwMode="auto">
          <a:xfrm>
            <a:off x="4800600" y="4114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Gerader Verbinder 37"/>
          <p:cNvCxnSpPr/>
          <p:nvPr/>
        </p:nvCxnSpPr>
        <p:spPr bwMode="auto">
          <a:xfrm>
            <a:off x="2971800" y="4419600"/>
            <a:ext cx="1828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Gerade Verbindung mit Pfeil 38"/>
          <p:cNvCxnSpPr/>
          <p:nvPr/>
        </p:nvCxnSpPr>
        <p:spPr bwMode="auto">
          <a:xfrm flipV="1">
            <a:off x="2971800" y="41148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mit Pfeil 39"/>
          <p:cNvCxnSpPr/>
          <p:nvPr/>
        </p:nvCxnSpPr>
        <p:spPr bwMode="auto">
          <a:xfrm rot="10800000">
            <a:off x="1905000" y="3886200"/>
            <a:ext cx="838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Textfeld 40"/>
          <p:cNvSpPr txBox="1"/>
          <p:nvPr/>
        </p:nvSpPr>
        <p:spPr>
          <a:xfrm>
            <a:off x="1981200" y="3581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cxnSp>
        <p:nvCxnSpPr>
          <p:cNvPr id="42" name="Gerade Verbindung mit Pfeil 41"/>
          <p:cNvCxnSpPr/>
          <p:nvPr/>
        </p:nvCxnSpPr>
        <p:spPr bwMode="auto">
          <a:xfrm>
            <a:off x="3505200" y="2514600"/>
            <a:ext cx="0" cy="1371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Textfeld 43"/>
          <p:cNvSpPr txBox="1"/>
          <p:nvPr/>
        </p:nvSpPr>
        <p:spPr>
          <a:xfrm>
            <a:off x="3505200" y="3048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8429293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000" b="1" dirty="0"/>
              <a:t>Selbstsynchronisierende (multiplikative) </a:t>
            </a:r>
            <a:r>
              <a:rPr lang="de-DE" sz="2000" b="1" dirty="0" err="1"/>
              <a:t>Scrambler</a:t>
            </a:r>
            <a:endParaRPr lang="de-DE" altLang="de-DE" sz="2000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53</a:t>
            </a:fld>
            <a:endParaRPr lang="de-DE" altLang="de-DE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00200"/>
            <a:ext cx="7439025" cy="2305050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3886200"/>
            <a:ext cx="7372350" cy="2457450"/>
          </a:xfrm>
          <a:prstGeom prst="rect">
            <a:avLst/>
          </a:prstGeom>
        </p:spPr>
      </p:pic>
      <p:cxnSp>
        <p:nvCxnSpPr>
          <p:cNvPr id="9" name="Gerader Verbinder 8"/>
          <p:cNvCxnSpPr/>
          <p:nvPr/>
        </p:nvCxnSpPr>
        <p:spPr bwMode="auto">
          <a:xfrm>
            <a:off x="2133600" y="2362200"/>
            <a:ext cx="0" cy="3200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r Verbinder 10"/>
          <p:cNvCxnSpPr/>
          <p:nvPr/>
        </p:nvCxnSpPr>
        <p:spPr bwMode="auto">
          <a:xfrm>
            <a:off x="5410200" y="3657600"/>
            <a:ext cx="0" cy="1828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Textfeld 11"/>
          <p:cNvSpPr txBox="1"/>
          <p:nvPr/>
        </p:nvSpPr>
        <p:spPr>
          <a:xfrm>
            <a:off x="2057400" y="1447800"/>
            <a:ext cx="1016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 = X + In</a:t>
            </a:r>
            <a:endParaRPr lang="en-US" dirty="0"/>
          </a:p>
        </p:txBody>
      </p:sp>
      <p:sp>
        <p:nvSpPr>
          <p:cNvPr id="14" name="Textfeld 13"/>
          <p:cNvSpPr txBox="1"/>
          <p:nvPr/>
        </p:nvSpPr>
        <p:spPr>
          <a:xfrm>
            <a:off x="2971800" y="6400800"/>
            <a:ext cx="24064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Out* = X + Out = X + X + In = In </a:t>
            </a:r>
            <a:endParaRPr lang="en-US" dirty="0"/>
          </a:p>
        </p:txBody>
      </p:sp>
      <p:sp>
        <p:nvSpPr>
          <p:cNvPr id="13" name="Rechteck 12"/>
          <p:cNvSpPr/>
          <p:nvPr/>
        </p:nvSpPr>
        <p:spPr bwMode="auto">
          <a:xfrm>
            <a:off x="685800" y="3886200"/>
            <a:ext cx="533400" cy="6096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IN*</a:t>
            </a:r>
          </a:p>
        </p:txBody>
      </p:sp>
      <p:sp>
        <p:nvSpPr>
          <p:cNvPr id="16" name="Rechteck 15"/>
          <p:cNvSpPr/>
          <p:nvPr/>
        </p:nvSpPr>
        <p:spPr bwMode="auto">
          <a:xfrm>
            <a:off x="4343400" y="5791200"/>
            <a:ext cx="762000" cy="6096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OUT*</a:t>
            </a:r>
          </a:p>
        </p:txBody>
      </p:sp>
    </p:spTree>
    <p:extLst>
      <p:ext uri="{BB962C8B-B14F-4D97-AF65-F5344CB8AC3E}">
        <p14:creationId xmlns:p14="http://schemas.microsoft.com/office/powerpoint/2010/main" val="1596284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</a:t>
            </a:fld>
            <a:endParaRPr lang="de-DE" altLang="de-DE"/>
          </a:p>
        </p:txBody>
      </p:sp>
      <p:grpSp>
        <p:nvGrpSpPr>
          <p:cNvPr id="5" name="Gruppieren 4"/>
          <p:cNvGrpSpPr/>
          <p:nvPr/>
        </p:nvGrpSpPr>
        <p:grpSpPr>
          <a:xfrm>
            <a:off x="4607863" y="1981200"/>
            <a:ext cx="571500" cy="457200"/>
            <a:chOff x="1295400" y="4495800"/>
            <a:chExt cx="1143000" cy="914400"/>
          </a:xfrm>
        </p:grpSpPr>
        <p:cxnSp>
          <p:nvCxnSpPr>
            <p:cNvPr id="9" name="Gerade Verbindung 8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" name="Gerade Verbindung 9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" name="Bogen 10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" name="Gerade Verbindung 12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4" name="Gruppieren 3"/>
          <p:cNvGrpSpPr/>
          <p:nvPr/>
        </p:nvGrpSpPr>
        <p:grpSpPr>
          <a:xfrm>
            <a:off x="5217463" y="1642533"/>
            <a:ext cx="1295400" cy="1786467"/>
            <a:chOff x="2743200" y="4648200"/>
            <a:chExt cx="1371600" cy="1981200"/>
          </a:xfrm>
        </p:grpSpPr>
        <p:sp>
          <p:nvSpPr>
            <p:cNvPr id="15" name="Bogen 14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6" name="Bogen 15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7" name="Gerade Verbindung 16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" name="Gerade Verbindung 17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9" name="Bogen 18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1" name="Gerade Verbindung 20"/>
          <p:cNvCxnSpPr/>
          <p:nvPr/>
        </p:nvCxnSpPr>
        <p:spPr bwMode="auto">
          <a:xfrm>
            <a:off x="5217463" y="2209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6" name="Gruppieren 25"/>
          <p:cNvGrpSpPr/>
          <p:nvPr/>
        </p:nvGrpSpPr>
        <p:grpSpPr>
          <a:xfrm>
            <a:off x="4607863" y="2667000"/>
            <a:ext cx="571500" cy="457200"/>
            <a:chOff x="1295400" y="4495800"/>
            <a:chExt cx="1143000" cy="914400"/>
          </a:xfrm>
        </p:grpSpPr>
        <p:cxnSp>
          <p:nvCxnSpPr>
            <p:cNvPr id="27" name="Gerade Verbindung 2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Gerade Verbindung 2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9" name="Bogen 2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0" name="Gerade Verbindung 2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31" name="Gerade Verbindung 30"/>
          <p:cNvCxnSpPr/>
          <p:nvPr/>
        </p:nvCxnSpPr>
        <p:spPr bwMode="auto">
          <a:xfrm>
            <a:off x="5217463" y="2895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2" name="Gruppieren 31"/>
          <p:cNvGrpSpPr/>
          <p:nvPr/>
        </p:nvGrpSpPr>
        <p:grpSpPr>
          <a:xfrm>
            <a:off x="3617263" y="2590800"/>
            <a:ext cx="758646" cy="1046238"/>
            <a:chOff x="2743200" y="4648200"/>
            <a:chExt cx="1371600" cy="1981200"/>
          </a:xfrm>
        </p:grpSpPr>
        <p:sp>
          <p:nvSpPr>
            <p:cNvPr id="33" name="Bogen 32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4" name="Bogen 33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5" name="Gerade Verbindung 34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6" name="Gerade Verbindung 35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7" name="Bogen 36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4" name="Gerade Verbindung 23"/>
          <p:cNvCxnSpPr/>
          <p:nvPr/>
        </p:nvCxnSpPr>
        <p:spPr bwMode="auto">
          <a:xfrm>
            <a:off x="4150663" y="2057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4150663" y="2362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40"/>
          <p:cNvCxnSpPr/>
          <p:nvPr/>
        </p:nvCxnSpPr>
        <p:spPr bwMode="auto">
          <a:xfrm>
            <a:off x="4150663" y="2743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3312463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>
            <a:off x="3312463" y="3200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5" name="Gruppieren 24"/>
          <p:cNvGrpSpPr/>
          <p:nvPr/>
        </p:nvGrpSpPr>
        <p:grpSpPr>
          <a:xfrm>
            <a:off x="7046263" y="2286000"/>
            <a:ext cx="525517" cy="457200"/>
            <a:chOff x="3276600" y="5181600"/>
            <a:chExt cx="1219200" cy="1060704"/>
          </a:xfrm>
        </p:grpSpPr>
        <p:sp>
          <p:nvSpPr>
            <p:cNvPr id="44" name="Ellipse 43"/>
            <p:cNvSpPr/>
            <p:nvPr/>
          </p:nvSpPr>
          <p:spPr bwMode="auto">
            <a:xfrm>
              <a:off x="4191000" y="55626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45" name="Gleichschenkliges Dreieck 44"/>
            <p:cNvSpPr/>
            <p:nvPr/>
          </p:nvSpPr>
          <p:spPr bwMode="auto">
            <a:xfrm rot="5400000">
              <a:off x="3203448" y="52547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46" name="Ellipse 45"/>
          <p:cNvSpPr/>
          <p:nvPr/>
        </p:nvSpPr>
        <p:spPr bwMode="auto">
          <a:xfrm>
            <a:off x="6436663" y="2362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7" name="Gerade Verbindung 14336"/>
          <p:cNvCxnSpPr/>
          <p:nvPr/>
        </p:nvCxnSpPr>
        <p:spPr bwMode="auto">
          <a:xfrm>
            <a:off x="6741463" y="2514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7579663" y="2514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>
            <a:off x="4379263" y="3124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4" name="Gruppieren 53"/>
          <p:cNvGrpSpPr/>
          <p:nvPr/>
        </p:nvGrpSpPr>
        <p:grpSpPr>
          <a:xfrm>
            <a:off x="4607863" y="4038600"/>
            <a:ext cx="571500" cy="457200"/>
            <a:chOff x="1295400" y="4495800"/>
            <a:chExt cx="1143000" cy="914400"/>
          </a:xfrm>
        </p:grpSpPr>
        <p:cxnSp>
          <p:nvCxnSpPr>
            <p:cNvPr id="55" name="Gerade Verbindung 54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6" name="Gerade Verbindung 55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7" name="Bogen 56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58" name="Gerade Verbindung 57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59" name="Gruppieren 58"/>
          <p:cNvGrpSpPr/>
          <p:nvPr/>
        </p:nvGrpSpPr>
        <p:grpSpPr>
          <a:xfrm>
            <a:off x="5217463" y="3699933"/>
            <a:ext cx="1295400" cy="1786467"/>
            <a:chOff x="2743200" y="4648200"/>
            <a:chExt cx="1371600" cy="1981200"/>
          </a:xfrm>
        </p:grpSpPr>
        <p:sp>
          <p:nvSpPr>
            <p:cNvPr id="60" name="Bogen 59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1" name="Bogen 60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2" name="Gerade Verbindung 61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3" name="Gerade Verbindung 62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4" name="Bogen 63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65" name="Gerade Verbindung 64"/>
          <p:cNvCxnSpPr/>
          <p:nvPr/>
        </p:nvCxnSpPr>
        <p:spPr bwMode="auto">
          <a:xfrm>
            <a:off x="5217463" y="4267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6" name="Gruppieren 65"/>
          <p:cNvGrpSpPr/>
          <p:nvPr/>
        </p:nvGrpSpPr>
        <p:grpSpPr>
          <a:xfrm>
            <a:off x="4607863" y="4724400"/>
            <a:ext cx="571500" cy="457200"/>
            <a:chOff x="1295400" y="4495800"/>
            <a:chExt cx="1143000" cy="914400"/>
          </a:xfrm>
        </p:grpSpPr>
        <p:cxnSp>
          <p:nvCxnSpPr>
            <p:cNvPr id="67" name="Gerade Verbindung 6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8" name="Gerade Verbindung 6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9" name="Bogen 6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70" name="Gerade Verbindung 6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71" name="Gerade Verbindung 70"/>
          <p:cNvCxnSpPr/>
          <p:nvPr/>
        </p:nvCxnSpPr>
        <p:spPr bwMode="auto">
          <a:xfrm>
            <a:off x="5217463" y="4953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4150663" y="4114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>
            <a:off x="4150663" y="4419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>
            <a:off x="4150663" y="4724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75" name="Gruppieren 74"/>
          <p:cNvGrpSpPr/>
          <p:nvPr/>
        </p:nvGrpSpPr>
        <p:grpSpPr>
          <a:xfrm>
            <a:off x="7046263" y="4343400"/>
            <a:ext cx="525517" cy="457200"/>
            <a:chOff x="3276600" y="5181600"/>
            <a:chExt cx="1219200" cy="1060704"/>
          </a:xfrm>
        </p:grpSpPr>
        <p:sp>
          <p:nvSpPr>
            <p:cNvPr id="76" name="Ellipse 75"/>
            <p:cNvSpPr/>
            <p:nvPr/>
          </p:nvSpPr>
          <p:spPr bwMode="auto">
            <a:xfrm>
              <a:off x="4191000" y="55626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77" name="Gleichschenkliges Dreieck 76"/>
            <p:cNvSpPr/>
            <p:nvPr/>
          </p:nvSpPr>
          <p:spPr bwMode="auto">
            <a:xfrm rot="5400000">
              <a:off x="3203448" y="52547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78" name="Ellipse 77"/>
          <p:cNvSpPr/>
          <p:nvPr/>
        </p:nvSpPr>
        <p:spPr bwMode="auto">
          <a:xfrm>
            <a:off x="6436663" y="44196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9" name="Gerade Verbindung 78"/>
          <p:cNvCxnSpPr/>
          <p:nvPr/>
        </p:nvCxnSpPr>
        <p:spPr bwMode="auto">
          <a:xfrm>
            <a:off x="6741463" y="4572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>
            <a:off x="4150663" y="5181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Gerade Verbindung 82"/>
          <p:cNvCxnSpPr/>
          <p:nvPr/>
        </p:nvCxnSpPr>
        <p:spPr bwMode="auto">
          <a:xfrm>
            <a:off x="4150663" y="4953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4" name="Gruppieren 83"/>
          <p:cNvGrpSpPr/>
          <p:nvPr/>
        </p:nvGrpSpPr>
        <p:grpSpPr>
          <a:xfrm>
            <a:off x="3388663" y="3886200"/>
            <a:ext cx="758646" cy="1046238"/>
            <a:chOff x="2743200" y="4648200"/>
            <a:chExt cx="1371600" cy="1981200"/>
          </a:xfrm>
        </p:grpSpPr>
        <p:sp>
          <p:nvSpPr>
            <p:cNvPr id="85" name="Bogen 84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86" name="Bogen 85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87" name="Gerade Verbindung 86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8" name="Gerade Verbindung 87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9" name="Bogen 88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90" name="Gerade Verbindung 89"/>
          <p:cNvCxnSpPr/>
          <p:nvPr/>
        </p:nvCxnSpPr>
        <p:spPr bwMode="auto">
          <a:xfrm>
            <a:off x="3083863" y="4267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Gerade Verbindung 90"/>
          <p:cNvCxnSpPr/>
          <p:nvPr/>
        </p:nvCxnSpPr>
        <p:spPr bwMode="auto">
          <a:xfrm>
            <a:off x="3083863" y="4572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/>
          <p:nvPr/>
        </p:nvCxnSpPr>
        <p:spPr bwMode="auto">
          <a:xfrm>
            <a:off x="3083863" y="4419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4" name="Textfeld 93"/>
          <p:cNvSpPr txBox="1"/>
          <p:nvPr/>
        </p:nvSpPr>
        <p:spPr>
          <a:xfrm>
            <a:off x="4150663" y="1828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4150663" y="2133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6" name="Textfeld 95"/>
          <p:cNvSpPr txBox="1"/>
          <p:nvPr/>
        </p:nvSpPr>
        <p:spPr>
          <a:xfrm>
            <a:off x="4087345" y="25146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97" name="Textfeld 96"/>
          <p:cNvSpPr txBox="1"/>
          <p:nvPr/>
        </p:nvSpPr>
        <p:spPr>
          <a:xfrm>
            <a:off x="3375782" y="26670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98" name="Textfeld 97"/>
          <p:cNvSpPr txBox="1"/>
          <p:nvPr/>
        </p:nvSpPr>
        <p:spPr>
          <a:xfrm>
            <a:off x="3388663" y="29718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9" name="Textfeld 98"/>
          <p:cNvSpPr txBox="1"/>
          <p:nvPr/>
        </p:nvSpPr>
        <p:spPr>
          <a:xfrm>
            <a:off x="3083863" y="40386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100" name="Textfeld 99"/>
          <p:cNvSpPr txBox="1"/>
          <p:nvPr/>
        </p:nvSpPr>
        <p:spPr>
          <a:xfrm>
            <a:off x="3160063" y="4267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101" name="Textfeld 100"/>
          <p:cNvSpPr txBox="1"/>
          <p:nvPr/>
        </p:nvSpPr>
        <p:spPr>
          <a:xfrm>
            <a:off x="3160063" y="4419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02" name="Textfeld 101"/>
          <p:cNvSpPr txBox="1"/>
          <p:nvPr/>
        </p:nvSpPr>
        <p:spPr>
          <a:xfrm>
            <a:off x="4150663" y="45720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103" name="Textfeld 102"/>
          <p:cNvSpPr txBox="1"/>
          <p:nvPr/>
        </p:nvSpPr>
        <p:spPr>
          <a:xfrm>
            <a:off x="4226863" y="4800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104" name="Textfeld 103"/>
          <p:cNvSpPr txBox="1"/>
          <p:nvPr/>
        </p:nvSpPr>
        <p:spPr>
          <a:xfrm>
            <a:off x="4226863" y="4953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05" name="Textfeld 104"/>
          <p:cNvSpPr txBox="1"/>
          <p:nvPr/>
        </p:nvSpPr>
        <p:spPr>
          <a:xfrm>
            <a:off x="6512863" y="25908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</a:t>
            </a:r>
            <a:r>
              <a:rPr lang="de-DE" dirty="0" err="1" smtClean="0"/>
              <a:t>Cout</a:t>
            </a:r>
            <a:endParaRPr lang="de-DE" dirty="0"/>
          </a:p>
        </p:txBody>
      </p:sp>
      <p:sp>
        <p:nvSpPr>
          <p:cNvPr id="106" name="Textfeld 105"/>
          <p:cNvSpPr txBox="1"/>
          <p:nvPr/>
        </p:nvSpPr>
        <p:spPr>
          <a:xfrm>
            <a:off x="7677503" y="259080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Cout</a:t>
            </a:r>
            <a:endParaRPr lang="de-DE" dirty="0"/>
          </a:p>
        </p:txBody>
      </p:sp>
      <p:sp>
        <p:nvSpPr>
          <p:cNvPr id="107" name="Textfeld 106"/>
          <p:cNvSpPr txBox="1"/>
          <p:nvPr/>
        </p:nvSpPr>
        <p:spPr>
          <a:xfrm>
            <a:off x="6589063" y="47244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</a:t>
            </a:r>
            <a:r>
              <a:rPr lang="de-DE" dirty="0" err="1" smtClean="0"/>
              <a:t>Sout</a:t>
            </a:r>
            <a:endParaRPr lang="de-DE" dirty="0"/>
          </a:p>
        </p:txBody>
      </p:sp>
      <p:sp>
        <p:nvSpPr>
          <p:cNvPr id="108" name="Textfeld 107"/>
          <p:cNvSpPr txBox="1"/>
          <p:nvPr/>
        </p:nvSpPr>
        <p:spPr>
          <a:xfrm>
            <a:off x="7427263" y="464820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Sout</a:t>
            </a:r>
            <a:endParaRPr lang="de-DE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828800"/>
            <a:ext cx="17145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810000"/>
            <a:ext cx="2447925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9" name="Freihandform 14348"/>
          <p:cNvSpPr/>
          <p:nvPr/>
        </p:nvSpPr>
        <p:spPr bwMode="auto">
          <a:xfrm>
            <a:off x="3698825" y="2514599"/>
            <a:ext cx="3694568" cy="1607457"/>
          </a:xfrm>
          <a:custGeom>
            <a:avLst/>
            <a:gdLst>
              <a:gd name="connsiteX0" fmla="*/ 3209975 w 3694568"/>
              <a:gd name="connsiteY0" fmla="*/ 0 h 1625600"/>
              <a:gd name="connsiteX1" fmla="*/ 3456718 w 3694568"/>
              <a:gd name="connsiteY1" fmla="*/ 740229 h 1625600"/>
              <a:gd name="connsiteX2" fmla="*/ 249061 w 3694568"/>
              <a:gd name="connsiteY2" fmla="*/ 1219200 h 1625600"/>
              <a:gd name="connsiteX3" fmla="*/ 452261 w 3694568"/>
              <a:gd name="connsiteY3" fmla="*/ 1625600 h 162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94568" h="1625600">
                <a:moveTo>
                  <a:pt x="3209975" y="0"/>
                </a:moveTo>
                <a:cubicBezTo>
                  <a:pt x="3580089" y="268514"/>
                  <a:pt x="3950204" y="537029"/>
                  <a:pt x="3456718" y="740229"/>
                </a:cubicBezTo>
                <a:cubicBezTo>
                  <a:pt x="2963232" y="943429"/>
                  <a:pt x="749804" y="1071638"/>
                  <a:pt x="249061" y="1219200"/>
                </a:cubicBezTo>
                <a:cubicBezTo>
                  <a:pt x="-251682" y="1366762"/>
                  <a:pt x="100289" y="1496181"/>
                  <a:pt x="452261" y="162560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0903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7</a:t>
            </a:fld>
            <a:endParaRPr lang="de-DE" altLang="de-DE"/>
          </a:p>
        </p:txBody>
      </p:sp>
      <p:grpSp>
        <p:nvGrpSpPr>
          <p:cNvPr id="5" name="Gruppieren 4"/>
          <p:cNvGrpSpPr/>
          <p:nvPr/>
        </p:nvGrpSpPr>
        <p:grpSpPr>
          <a:xfrm>
            <a:off x="4607863" y="1981200"/>
            <a:ext cx="571500" cy="457200"/>
            <a:chOff x="1295400" y="4495800"/>
            <a:chExt cx="1143000" cy="914400"/>
          </a:xfrm>
        </p:grpSpPr>
        <p:cxnSp>
          <p:nvCxnSpPr>
            <p:cNvPr id="9" name="Gerade Verbindung 8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" name="Gerade Verbindung 9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" name="Bogen 10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" name="Gerade Verbindung 12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4" name="Gruppieren 3"/>
          <p:cNvGrpSpPr/>
          <p:nvPr/>
        </p:nvGrpSpPr>
        <p:grpSpPr>
          <a:xfrm>
            <a:off x="5217463" y="1642533"/>
            <a:ext cx="1295400" cy="1786467"/>
            <a:chOff x="2743200" y="4648200"/>
            <a:chExt cx="1371600" cy="1981200"/>
          </a:xfrm>
        </p:grpSpPr>
        <p:sp>
          <p:nvSpPr>
            <p:cNvPr id="15" name="Bogen 14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6" name="Bogen 15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7" name="Gerade Verbindung 16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" name="Gerade Verbindung 17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9" name="Bogen 18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1" name="Gerade Verbindung 20"/>
          <p:cNvCxnSpPr/>
          <p:nvPr/>
        </p:nvCxnSpPr>
        <p:spPr bwMode="auto">
          <a:xfrm>
            <a:off x="5217463" y="2209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6" name="Gruppieren 25"/>
          <p:cNvGrpSpPr/>
          <p:nvPr/>
        </p:nvGrpSpPr>
        <p:grpSpPr>
          <a:xfrm>
            <a:off x="4607863" y="2667000"/>
            <a:ext cx="571500" cy="457200"/>
            <a:chOff x="1295400" y="4495800"/>
            <a:chExt cx="1143000" cy="914400"/>
          </a:xfrm>
        </p:grpSpPr>
        <p:cxnSp>
          <p:nvCxnSpPr>
            <p:cNvPr id="27" name="Gerade Verbindung 2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Gerade Verbindung 2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9" name="Bogen 2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0" name="Gerade Verbindung 2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31" name="Gerade Verbindung 30"/>
          <p:cNvCxnSpPr/>
          <p:nvPr/>
        </p:nvCxnSpPr>
        <p:spPr bwMode="auto">
          <a:xfrm>
            <a:off x="5217463" y="2895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2" name="Gruppieren 31"/>
          <p:cNvGrpSpPr/>
          <p:nvPr/>
        </p:nvGrpSpPr>
        <p:grpSpPr>
          <a:xfrm>
            <a:off x="3617263" y="2590800"/>
            <a:ext cx="758646" cy="1046238"/>
            <a:chOff x="2743200" y="4648200"/>
            <a:chExt cx="1371600" cy="1981200"/>
          </a:xfrm>
        </p:grpSpPr>
        <p:sp>
          <p:nvSpPr>
            <p:cNvPr id="33" name="Bogen 32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4" name="Bogen 33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5" name="Gerade Verbindung 34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6" name="Gerade Verbindung 35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7" name="Bogen 36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4" name="Gerade Verbindung 23"/>
          <p:cNvCxnSpPr/>
          <p:nvPr/>
        </p:nvCxnSpPr>
        <p:spPr bwMode="auto">
          <a:xfrm>
            <a:off x="4150663" y="2057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4150663" y="2362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40"/>
          <p:cNvCxnSpPr/>
          <p:nvPr/>
        </p:nvCxnSpPr>
        <p:spPr bwMode="auto">
          <a:xfrm>
            <a:off x="4150663" y="2743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3312463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>
            <a:off x="3312463" y="3200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5" name="Gruppieren 24"/>
          <p:cNvGrpSpPr/>
          <p:nvPr/>
        </p:nvGrpSpPr>
        <p:grpSpPr>
          <a:xfrm>
            <a:off x="7046263" y="2286000"/>
            <a:ext cx="525517" cy="457200"/>
            <a:chOff x="3276600" y="5181600"/>
            <a:chExt cx="1219200" cy="1060704"/>
          </a:xfrm>
        </p:grpSpPr>
        <p:sp>
          <p:nvSpPr>
            <p:cNvPr id="44" name="Ellipse 43"/>
            <p:cNvSpPr/>
            <p:nvPr/>
          </p:nvSpPr>
          <p:spPr bwMode="auto">
            <a:xfrm>
              <a:off x="4191000" y="55626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45" name="Gleichschenkliges Dreieck 44"/>
            <p:cNvSpPr/>
            <p:nvPr/>
          </p:nvSpPr>
          <p:spPr bwMode="auto">
            <a:xfrm rot="5400000">
              <a:off x="3203448" y="52547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46" name="Ellipse 45"/>
          <p:cNvSpPr/>
          <p:nvPr/>
        </p:nvSpPr>
        <p:spPr bwMode="auto">
          <a:xfrm>
            <a:off x="6436663" y="2362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7" name="Gerade Verbindung 14336"/>
          <p:cNvCxnSpPr/>
          <p:nvPr/>
        </p:nvCxnSpPr>
        <p:spPr bwMode="auto">
          <a:xfrm>
            <a:off x="6741463" y="2514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7579663" y="2514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>
            <a:off x="4379263" y="3124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4" name="Gruppieren 53"/>
          <p:cNvGrpSpPr/>
          <p:nvPr/>
        </p:nvGrpSpPr>
        <p:grpSpPr>
          <a:xfrm>
            <a:off x="4607863" y="4038600"/>
            <a:ext cx="571500" cy="457200"/>
            <a:chOff x="1295400" y="4495800"/>
            <a:chExt cx="1143000" cy="914400"/>
          </a:xfrm>
        </p:grpSpPr>
        <p:cxnSp>
          <p:nvCxnSpPr>
            <p:cNvPr id="55" name="Gerade Verbindung 54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6" name="Gerade Verbindung 55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7" name="Bogen 56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58" name="Gerade Verbindung 57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59" name="Gruppieren 58"/>
          <p:cNvGrpSpPr/>
          <p:nvPr/>
        </p:nvGrpSpPr>
        <p:grpSpPr>
          <a:xfrm>
            <a:off x="5217463" y="3699933"/>
            <a:ext cx="1295400" cy="1786467"/>
            <a:chOff x="2743200" y="4648200"/>
            <a:chExt cx="1371600" cy="1981200"/>
          </a:xfrm>
        </p:grpSpPr>
        <p:sp>
          <p:nvSpPr>
            <p:cNvPr id="60" name="Bogen 59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1" name="Bogen 60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2" name="Gerade Verbindung 61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3" name="Gerade Verbindung 62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4" name="Bogen 63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65" name="Gerade Verbindung 64"/>
          <p:cNvCxnSpPr/>
          <p:nvPr/>
        </p:nvCxnSpPr>
        <p:spPr bwMode="auto">
          <a:xfrm>
            <a:off x="5217463" y="4267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6" name="Gruppieren 65"/>
          <p:cNvGrpSpPr/>
          <p:nvPr/>
        </p:nvGrpSpPr>
        <p:grpSpPr>
          <a:xfrm>
            <a:off x="4607863" y="4724400"/>
            <a:ext cx="571500" cy="457200"/>
            <a:chOff x="1295400" y="4495800"/>
            <a:chExt cx="1143000" cy="914400"/>
          </a:xfrm>
        </p:grpSpPr>
        <p:cxnSp>
          <p:nvCxnSpPr>
            <p:cNvPr id="67" name="Gerade Verbindung 6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8" name="Gerade Verbindung 6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9" name="Bogen 6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70" name="Gerade Verbindung 6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71" name="Gerade Verbindung 70"/>
          <p:cNvCxnSpPr/>
          <p:nvPr/>
        </p:nvCxnSpPr>
        <p:spPr bwMode="auto">
          <a:xfrm>
            <a:off x="5217463" y="4953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4150663" y="4114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>
            <a:off x="4150663" y="4419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>
            <a:off x="4150663" y="4724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75" name="Gruppieren 74"/>
          <p:cNvGrpSpPr/>
          <p:nvPr/>
        </p:nvGrpSpPr>
        <p:grpSpPr>
          <a:xfrm>
            <a:off x="7046263" y="4343400"/>
            <a:ext cx="525517" cy="457200"/>
            <a:chOff x="3276600" y="5181600"/>
            <a:chExt cx="1219200" cy="1060704"/>
          </a:xfrm>
        </p:grpSpPr>
        <p:sp>
          <p:nvSpPr>
            <p:cNvPr id="76" name="Ellipse 75"/>
            <p:cNvSpPr/>
            <p:nvPr/>
          </p:nvSpPr>
          <p:spPr bwMode="auto">
            <a:xfrm>
              <a:off x="4191000" y="55626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77" name="Gleichschenkliges Dreieck 76"/>
            <p:cNvSpPr/>
            <p:nvPr/>
          </p:nvSpPr>
          <p:spPr bwMode="auto">
            <a:xfrm rot="5400000">
              <a:off x="3203448" y="52547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78" name="Ellipse 77"/>
          <p:cNvSpPr/>
          <p:nvPr/>
        </p:nvSpPr>
        <p:spPr bwMode="auto">
          <a:xfrm>
            <a:off x="6436663" y="44196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9" name="Gerade Verbindung 78"/>
          <p:cNvCxnSpPr/>
          <p:nvPr/>
        </p:nvCxnSpPr>
        <p:spPr bwMode="auto">
          <a:xfrm>
            <a:off x="6741463" y="4572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>
            <a:off x="4150663" y="5181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Gerade Verbindung 82"/>
          <p:cNvCxnSpPr/>
          <p:nvPr/>
        </p:nvCxnSpPr>
        <p:spPr bwMode="auto">
          <a:xfrm>
            <a:off x="4150663" y="4953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4" name="Gruppieren 83"/>
          <p:cNvGrpSpPr/>
          <p:nvPr/>
        </p:nvGrpSpPr>
        <p:grpSpPr>
          <a:xfrm>
            <a:off x="3388663" y="3886200"/>
            <a:ext cx="758646" cy="1046238"/>
            <a:chOff x="2743200" y="4648200"/>
            <a:chExt cx="1371600" cy="1981200"/>
          </a:xfrm>
        </p:grpSpPr>
        <p:sp>
          <p:nvSpPr>
            <p:cNvPr id="85" name="Bogen 84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86" name="Bogen 85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87" name="Gerade Verbindung 86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8" name="Gerade Verbindung 87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9" name="Bogen 88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90" name="Gerade Verbindung 89"/>
          <p:cNvCxnSpPr/>
          <p:nvPr/>
        </p:nvCxnSpPr>
        <p:spPr bwMode="auto">
          <a:xfrm>
            <a:off x="3083863" y="4267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Gerade Verbindung 90"/>
          <p:cNvCxnSpPr/>
          <p:nvPr/>
        </p:nvCxnSpPr>
        <p:spPr bwMode="auto">
          <a:xfrm>
            <a:off x="3083863" y="4572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/>
          <p:nvPr/>
        </p:nvCxnSpPr>
        <p:spPr bwMode="auto">
          <a:xfrm>
            <a:off x="3083863" y="4419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4" name="Textfeld 93"/>
          <p:cNvSpPr txBox="1"/>
          <p:nvPr/>
        </p:nvSpPr>
        <p:spPr>
          <a:xfrm>
            <a:off x="4150663" y="1828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4150663" y="2133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6" name="Textfeld 95"/>
          <p:cNvSpPr txBox="1"/>
          <p:nvPr/>
        </p:nvSpPr>
        <p:spPr>
          <a:xfrm>
            <a:off x="4087345" y="25146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97" name="Textfeld 96"/>
          <p:cNvSpPr txBox="1"/>
          <p:nvPr/>
        </p:nvSpPr>
        <p:spPr>
          <a:xfrm>
            <a:off x="3375782" y="26670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98" name="Textfeld 97"/>
          <p:cNvSpPr txBox="1"/>
          <p:nvPr/>
        </p:nvSpPr>
        <p:spPr>
          <a:xfrm>
            <a:off x="3388663" y="29718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9" name="Textfeld 98"/>
          <p:cNvSpPr txBox="1"/>
          <p:nvPr/>
        </p:nvSpPr>
        <p:spPr>
          <a:xfrm>
            <a:off x="3083863" y="40386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100" name="Textfeld 99"/>
          <p:cNvSpPr txBox="1"/>
          <p:nvPr/>
        </p:nvSpPr>
        <p:spPr>
          <a:xfrm>
            <a:off x="3160063" y="4267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101" name="Textfeld 100"/>
          <p:cNvSpPr txBox="1"/>
          <p:nvPr/>
        </p:nvSpPr>
        <p:spPr>
          <a:xfrm>
            <a:off x="3160063" y="4419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02" name="Textfeld 101"/>
          <p:cNvSpPr txBox="1"/>
          <p:nvPr/>
        </p:nvSpPr>
        <p:spPr>
          <a:xfrm>
            <a:off x="4150663" y="45720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103" name="Textfeld 102"/>
          <p:cNvSpPr txBox="1"/>
          <p:nvPr/>
        </p:nvSpPr>
        <p:spPr>
          <a:xfrm>
            <a:off x="4226863" y="4800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104" name="Textfeld 103"/>
          <p:cNvSpPr txBox="1"/>
          <p:nvPr/>
        </p:nvSpPr>
        <p:spPr>
          <a:xfrm>
            <a:off x="4226863" y="4953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05" name="Textfeld 104"/>
          <p:cNvSpPr txBox="1"/>
          <p:nvPr/>
        </p:nvSpPr>
        <p:spPr>
          <a:xfrm>
            <a:off x="6512863" y="25908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</a:t>
            </a:r>
            <a:r>
              <a:rPr lang="de-DE" dirty="0" err="1" smtClean="0"/>
              <a:t>Cout</a:t>
            </a:r>
            <a:endParaRPr lang="de-DE" dirty="0"/>
          </a:p>
        </p:txBody>
      </p:sp>
      <p:sp>
        <p:nvSpPr>
          <p:cNvPr id="106" name="Textfeld 105"/>
          <p:cNvSpPr txBox="1"/>
          <p:nvPr/>
        </p:nvSpPr>
        <p:spPr>
          <a:xfrm>
            <a:off x="7677503" y="259080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Cout</a:t>
            </a:r>
            <a:endParaRPr lang="de-DE" dirty="0"/>
          </a:p>
        </p:txBody>
      </p:sp>
      <p:sp>
        <p:nvSpPr>
          <p:cNvPr id="107" name="Textfeld 106"/>
          <p:cNvSpPr txBox="1"/>
          <p:nvPr/>
        </p:nvSpPr>
        <p:spPr>
          <a:xfrm>
            <a:off x="6589063" y="47244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</a:t>
            </a:r>
            <a:r>
              <a:rPr lang="de-DE" dirty="0" err="1" smtClean="0"/>
              <a:t>Sout</a:t>
            </a:r>
            <a:endParaRPr lang="de-DE" dirty="0"/>
          </a:p>
        </p:txBody>
      </p:sp>
      <p:sp>
        <p:nvSpPr>
          <p:cNvPr id="108" name="Textfeld 107"/>
          <p:cNvSpPr txBox="1"/>
          <p:nvPr/>
        </p:nvSpPr>
        <p:spPr>
          <a:xfrm>
            <a:off x="7427263" y="464820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Sout</a:t>
            </a:r>
            <a:endParaRPr lang="de-DE" dirty="0"/>
          </a:p>
        </p:txBody>
      </p:sp>
      <p:sp>
        <p:nvSpPr>
          <p:cNvPr id="14344" name="Abgerundetes Rechteck 14343"/>
          <p:cNvSpPr/>
          <p:nvPr/>
        </p:nvSpPr>
        <p:spPr bwMode="auto">
          <a:xfrm>
            <a:off x="3007663" y="1600200"/>
            <a:ext cx="3810000" cy="2057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45" name="Textfeld 14344"/>
          <p:cNvSpPr txBox="1"/>
          <p:nvPr/>
        </p:nvSpPr>
        <p:spPr>
          <a:xfrm>
            <a:off x="3617263" y="1295400"/>
            <a:ext cx="14670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Gemischtes Gatter</a:t>
            </a:r>
            <a:endParaRPr lang="de-DE" dirty="0"/>
          </a:p>
        </p:txBody>
      </p:sp>
      <p:sp>
        <p:nvSpPr>
          <p:cNvPr id="111" name="Abgerundetes Rechteck 110"/>
          <p:cNvSpPr/>
          <p:nvPr/>
        </p:nvSpPr>
        <p:spPr bwMode="auto">
          <a:xfrm>
            <a:off x="3007663" y="3733800"/>
            <a:ext cx="3810000" cy="2057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2" name="Textfeld 111"/>
          <p:cNvSpPr txBox="1"/>
          <p:nvPr/>
        </p:nvSpPr>
        <p:spPr>
          <a:xfrm>
            <a:off x="3617263" y="5562600"/>
            <a:ext cx="14670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Gemischtes Gatter</a:t>
            </a:r>
            <a:endParaRPr lang="de-DE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828800"/>
            <a:ext cx="17145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810000"/>
            <a:ext cx="2447925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9" name="Freihandform 14348"/>
          <p:cNvSpPr/>
          <p:nvPr/>
        </p:nvSpPr>
        <p:spPr bwMode="auto">
          <a:xfrm>
            <a:off x="3698825" y="2514599"/>
            <a:ext cx="3694568" cy="1607457"/>
          </a:xfrm>
          <a:custGeom>
            <a:avLst/>
            <a:gdLst>
              <a:gd name="connsiteX0" fmla="*/ 3209975 w 3694568"/>
              <a:gd name="connsiteY0" fmla="*/ 0 h 1625600"/>
              <a:gd name="connsiteX1" fmla="*/ 3456718 w 3694568"/>
              <a:gd name="connsiteY1" fmla="*/ 740229 h 1625600"/>
              <a:gd name="connsiteX2" fmla="*/ 249061 w 3694568"/>
              <a:gd name="connsiteY2" fmla="*/ 1219200 h 1625600"/>
              <a:gd name="connsiteX3" fmla="*/ 452261 w 3694568"/>
              <a:gd name="connsiteY3" fmla="*/ 1625600 h 162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94568" h="1625600">
                <a:moveTo>
                  <a:pt x="3209975" y="0"/>
                </a:moveTo>
                <a:cubicBezTo>
                  <a:pt x="3580089" y="268514"/>
                  <a:pt x="3950204" y="537029"/>
                  <a:pt x="3456718" y="740229"/>
                </a:cubicBezTo>
                <a:cubicBezTo>
                  <a:pt x="2963232" y="943429"/>
                  <a:pt x="749804" y="1071638"/>
                  <a:pt x="249061" y="1219200"/>
                </a:cubicBezTo>
                <a:cubicBezTo>
                  <a:pt x="-251682" y="1366762"/>
                  <a:pt x="100289" y="1496181"/>
                  <a:pt x="452261" y="162560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4002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Versuchen wir ein gemischtes Gatter für !</a:t>
            </a:r>
            <a:r>
              <a:rPr lang="de-DE" dirty="0" err="1" smtClean="0"/>
              <a:t>Cout</a:t>
            </a:r>
            <a:r>
              <a:rPr lang="de-DE" dirty="0" smtClean="0"/>
              <a:t> herzuleiten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8</a:t>
            </a:fld>
            <a:endParaRPr lang="de-DE" altLang="de-DE"/>
          </a:p>
        </p:txBody>
      </p:sp>
      <p:grpSp>
        <p:nvGrpSpPr>
          <p:cNvPr id="5" name="Gruppieren 4"/>
          <p:cNvGrpSpPr/>
          <p:nvPr/>
        </p:nvGrpSpPr>
        <p:grpSpPr>
          <a:xfrm>
            <a:off x="4607863" y="1981200"/>
            <a:ext cx="571500" cy="457200"/>
            <a:chOff x="1295400" y="4495800"/>
            <a:chExt cx="1143000" cy="914400"/>
          </a:xfrm>
        </p:grpSpPr>
        <p:cxnSp>
          <p:nvCxnSpPr>
            <p:cNvPr id="9" name="Gerade Verbindung 8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" name="Gerade Verbindung 9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" name="Bogen 10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" name="Gerade Verbindung 12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4" name="Gruppieren 3"/>
          <p:cNvGrpSpPr/>
          <p:nvPr/>
        </p:nvGrpSpPr>
        <p:grpSpPr>
          <a:xfrm>
            <a:off x="5217463" y="1642533"/>
            <a:ext cx="1295400" cy="1786467"/>
            <a:chOff x="2743200" y="4648200"/>
            <a:chExt cx="1371600" cy="1981200"/>
          </a:xfrm>
        </p:grpSpPr>
        <p:sp>
          <p:nvSpPr>
            <p:cNvPr id="15" name="Bogen 14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6" name="Bogen 15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7" name="Gerade Verbindung 16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" name="Gerade Verbindung 17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9" name="Bogen 18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1" name="Gerade Verbindung 20"/>
          <p:cNvCxnSpPr/>
          <p:nvPr/>
        </p:nvCxnSpPr>
        <p:spPr bwMode="auto">
          <a:xfrm>
            <a:off x="5217463" y="2209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6" name="Gruppieren 25"/>
          <p:cNvGrpSpPr/>
          <p:nvPr/>
        </p:nvGrpSpPr>
        <p:grpSpPr>
          <a:xfrm>
            <a:off x="4607863" y="2667000"/>
            <a:ext cx="571500" cy="457200"/>
            <a:chOff x="1295400" y="4495800"/>
            <a:chExt cx="1143000" cy="914400"/>
          </a:xfrm>
        </p:grpSpPr>
        <p:cxnSp>
          <p:nvCxnSpPr>
            <p:cNvPr id="27" name="Gerade Verbindung 2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Gerade Verbindung 2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9" name="Bogen 2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0" name="Gerade Verbindung 2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31" name="Gerade Verbindung 30"/>
          <p:cNvCxnSpPr/>
          <p:nvPr/>
        </p:nvCxnSpPr>
        <p:spPr bwMode="auto">
          <a:xfrm>
            <a:off x="5217463" y="2895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2" name="Gruppieren 31"/>
          <p:cNvGrpSpPr/>
          <p:nvPr/>
        </p:nvGrpSpPr>
        <p:grpSpPr>
          <a:xfrm>
            <a:off x="3617263" y="2590800"/>
            <a:ext cx="758646" cy="1046238"/>
            <a:chOff x="2743200" y="4648200"/>
            <a:chExt cx="1371600" cy="1981200"/>
          </a:xfrm>
        </p:grpSpPr>
        <p:sp>
          <p:nvSpPr>
            <p:cNvPr id="33" name="Bogen 32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4" name="Bogen 33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5" name="Gerade Verbindung 34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6" name="Gerade Verbindung 35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7" name="Bogen 36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4" name="Gerade Verbindung 23"/>
          <p:cNvCxnSpPr/>
          <p:nvPr/>
        </p:nvCxnSpPr>
        <p:spPr bwMode="auto">
          <a:xfrm>
            <a:off x="4150663" y="2057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4150663" y="2362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40"/>
          <p:cNvCxnSpPr/>
          <p:nvPr/>
        </p:nvCxnSpPr>
        <p:spPr bwMode="auto">
          <a:xfrm>
            <a:off x="4150663" y="2743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3312463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>
            <a:off x="3312463" y="3200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Ellipse 45"/>
          <p:cNvSpPr/>
          <p:nvPr/>
        </p:nvSpPr>
        <p:spPr bwMode="auto">
          <a:xfrm>
            <a:off x="6436663" y="2362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7" name="Gerade Verbindung 14336"/>
          <p:cNvCxnSpPr/>
          <p:nvPr/>
        </p:nvCxnSpPr>
        <p:spPr bwMode="auto">
          <a:xfrm>
            <a:off x="6741463" y="2514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>
            <a:off x="4379263" y="3124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4" name="Textfeld 93"/>
          <p:cNvSpPr txBox="1"/>
          <p:nvPr/>
        </p:nvSpPr>
        <p:spPr>
          <a:xfrm>
            <a:off x="4150663" y="1828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4150663" y="2133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6" name="Textfeld 95"/>
          <p:cNvSpPr txBox="1"/>
          <p:nvPr/>
        </p:nvSpPr>
        <p:spPr>
          <a:xfrm>
            <a:off x="4087345" y="25146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97" name="Textfeld 96"/>
          <p:cNvSpPr txBox="1"/>
          <p:nvPr/>
        </p:nvSpPr>
        <p:spPr>
          <a:xfrm>
            <a:off x="3375782" y="26670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98" name="Textfeld 97"/>
          <p:cNvSpPr txBox="1"/>
          <p:nvPr/>
        </p:nvSpPr>
        <p:spPr>
          <a:xfrm>
            <a:off x="3388663" y="29718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4344" name="Abgerundetes Rechteck 14343"/>
          <p:cNvSpPr/>
          <p:nvPr/>
        </p:nvSpPr>
        <p:spPr bwMode="auto">
          <a:xfrm>
            <a:off x="3007663" y="1600200"/>
            <a:ext cx="3810000" cy="2057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45" name="Textfeld 14344"/>
          <p:cNvSpPr txBox="1"/>
          <p:nvPr/>
        </p:nvSpPr>
        <p:spPr>
          <a:xfrm>
            <a:off x="3617263" y="1295400"/>
            <a:ext cx="14670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Gemischtes Gatter</a:t>
            </a:r>
            <a:endParaRPr lang="de-DE" dirty="0"/>
          </a:p>
        </p:txBody>
      </p:sp>
      <p:sp>
        <p:nvSpPr>
          <p:cNvPr id="6" name="Rechteck 5"/>
          <p:cNvSpPr/>
          <p:nvPr/>
        </p:nvSpPr>
        <p:spPr bwMode="auto">
          <a:xfrm>
            <a:off x="7543800" y="3352800"/>
            <a:ext cx="762000" cy="685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NMOS</a:t>
            </a:r>
          </a:p>
        </p:txBody>
      </p:sp>
      <p:cxnSp>
        <p:nvCxnSpPr>
          <p:cNvPr id="14" name="Gerade Verbindung 13"/>
          <p:cNvCxnSpPr>
            <a:stCxn id="6" idx="2"/>
          </p:cNvCxnSpPr>
          <p:nvPr/>
        </p:nvCxnSpPr>
        <p:spPr bwMode="auto">
          <a:xfrm>
            <a:off x="7924800" y="4038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 Verbindung 24"/>
          <p:cNvCxnSpPr/>
          <p:nvPr/>
        </p:nvCxnSpPr>
        <p:spPr bwMode="auto">
          <a:xfrm flipH="1">
            <a:off x="7772400" y="4495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0" name="Rechteck 69"/>
          <p:cNvSpPr/>
          <p:nvPr/>
        </p:nvSpPr>
        <p:spPr bwMode="auto">
          <a:xfrm>
            <a:off x="7543800" y="2057400"/>
            <a:ext cx="762000" cy="685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/>
              <a:t>P</a:t>
            </a: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MOS</a:t>
            </a:r>
          </a:p>
        </p:txBody>
      </p:sp>
      <p:cxnSp>
        <p:nvCxnSpPr>
          <p:cNvPr id="14343" name="Gerade Verbindung 14342"/>
          <p:cNvCxnSpPr>
            <a:stCxn id="70" idx="2"/>
            <a:endCxn id="6" idx="0"/>
          </p:cNvCxnSpPr>
          <p:nvPr/>
        </p:nvCxnSpPr>
        <p:spPr bwMode="auto">
          <a:xfrm>
            <a:off x="7924800" y="2743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>
            <a:off x="7924800" y="16002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 flipH="1">
            <a:off x="7772400" y="1600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7" name="Gerade Verbindung 14346"/>
          <p:cNvCxnSpPr/>
          <p:nvPr/>
        </p:nvCxnSpPr>
        <p:spPr bwMode="auto">
          <a:xfrm>
            <a:off x="7924800" y="3048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547922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Vorbereitung: alle Eingänge müssen positiv sein, eine Negation am Ausgang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9</a:t>
            </a:fld>
            <a:endParaRPr lang="de-DE" altLang="de-DE"/>
          </a:p>
        </p:txBody>
      </p:sp>
      <p:grpSp>
        <p:nvGrpSpPr>
          <p:cNvPr id="5" name="Gruppieren 4"/>
          <p:cNvGrpSpPr/>
          <p:nvPr/>
        </p:nvGrpSpPr>
        <p:grpSpPr>
          <a:xfrm>
            <a:off x="4607863" y="1981200"/>
            <a:ext cx="571500" cy="457200"/>
            <a:chOff x="1295400" y="4495800"/>
            <a:chExt cx="1143000" cy="914400"/>
          </a:xfrm>
        </p:grpSpPr>
        <p:cxnSp>
          <p:nvCxnSpPr>
            <p:cNvPr id="9" name="Gerade Verbindung 8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" name="Gerade Verbindung 9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" name="Bogen 10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" name="Gerade Verbindung 12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4" name="Gruppieren 3"/>
          <p:cNvGrpSpPr/>
          <p:nvPr/>
        </p:nvGrpSpPr>
        <p:grpSpPr>
          <a:xfrm>
            <a:off x="5217463" y="1642533"/>
            <a:ext cx="1295400" cy="1786467"/>
            <a:chOff x="2743200" y="4648200"/>
            <a:chExt cx="1371600" cy="1981200"/>
          </a:xfrm>
        </p:grpSpPr>
        <p:sp>
          <p:nvSpPr>
            <p:cNvPr id="15" name="Bogen 14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6" name="Bogen 15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7" name="Gerade Verbindung 16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" name="Gerade Verbindung 17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9" name="Bogen 18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1" name="Gerade Verbindung 20"/>
          <p:cNvCxnSpPr/>
          <p:nvPr/>
        </p:nvCxnSpPr>
        <p:spPr bwMode="auto">
          <a:xfrm>
            <a:off x="5217463" y="2209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6" name="Gruppieren 25"/>
          <p:cNvGrpSpPr/>
          <p:nvPr/>
        </p:nvGrpSpPr>
        <p:grpSpPr>
          <a:xfrm>
            <a:off x="4607863" y="2667000"/>
            <a:ext cx="571500" cy="457200"/>
            <a:chOff x="1295400" y="4495800"/>
            <a:chExt cx="1143000" cy="914400"/>
          </a:xfrm>
        </p:grpSpPr>
        <p:cxnSp>
          <p:nvCxnSpPr>
            <p:cNvPr id="27" name="Gerade Verbindung 26"/>
            <p:cNvCxnSpPr/>
            <p:nvPr/>
          </p:nvCxnSpPr>
          <p:spPr bwMode="auto">
            <a:xfrm>
              <a:off x="1295400" y="4495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Gerade Verbindung 27"/>
            <p:cNvCxnSpPr/>
            <p:nvPr/>
          </p:nvCxnSpPr>
          <p:spPr bwMode="auto">
            <a:xfrm>
              <a:off x="1295400" y="54102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9" name="Bogen 28"/>
            <p:cNvSpPr/>
            <p:nvPr/>
          </p:nvSpPr>
          <p:spPr bwMode="auto">
            <a:xfrm flipV="1">
              <a:off x="1600200" y="44958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0" name="Gerade Verbindung 29"/>
            <p:cNvCxnSpPr/>
            <p:nvPr/>
          </p:nvCxnSpPr>
          <p:spPr bwMode="auto">
            <a:xfrm>
              <a:off x="1295400" y="44958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31" name="Gerade Verbindung 30"/>
          <p:cNvCxnSpPr/>
          <p:nvPr/>
        </p:nvCxnSpPr>
        <p:spPr bwMode="auto">
          <a:xfrm>
            <a:off x="5217463" y="2895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2" name="Gruppieren 31"/>
          <p:cNvGrpSpPr/>
          <p:nvPr/>
        </p:nvGrpSpPr>
        <p:grpSpPr>
          <a:xfrm>
            <a:off x="3617263" y="2590800"/>
            <a:ext cx="758646" cy="1046238"/>
            <a:chOff x="2743200" y="4648200"/>
            <a:chExt cx="1371600" cy="1981200"/>
          </a:xfrm>
        </p:grpSpPr>
        <p:sp>
          <p:nvSpPr>
            <p:cNvPr id="33" name="Bogen 32"/>
            <p:cNvSpPr/>
            <p:nvPr/>
          </p:nvSpPr>
          <p:spPr bwMode="auto">
            <a:xfrm>
              <a:off x="27432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4" name="Bogen 33"/>
            <p:cNvSpPr/>
            <p:nvPr/>
          </p:nvSpPr>
          <p:spPr bwMode="auto">
            <a:xfrm>
              <a:off x="27432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5" name="Gerade Verbindung 34"/>
            <p:cNvCxnSpPr/>
            <p:nvPr/>
          </p:nvCxnSpPr>
          <p:spPr bwMode="auto">
            <a:xfrm flipH="1">
              <a:off x="30099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6" name="Gerade Verbindung 35"/>
            <p:cNvCxnSpPr/>
            <p:nvPr/>
          </p:nvCxnSpPr>
          <p:spPr bwMode="auto">
            <a:xfrm flipH="1">
              <a:off x="29718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7" name="Bogen 36"/>
            <p:cNvSpPr/>
            <p:nvPr/>
          </p:nvSpPr>
          <p:spPr bwMode="auto">
            <a:xfrm flipV="1">
              <a:off x="27432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4" name="Gerade Verbindung 23"/>
          <p:cNvCxnSpPr/>
          <p:nvPr/>
        </p:nvCxnSpPr>
        <p:spPr bwMode="auto">
          <a:xfrm>
            <a:off x="4150663" y="2057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4150663" y="2362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40"/>
          <p:cNvCxnSpPr/>
          <p:nvPr/>
        </p:nvCxnSpPr>
        <p:spPr bwMode="auto">
          <a:xfrm>
            <a:off x="4150663" y="2743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3312463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>
            <a:off x="3312463" y="3200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Ellipse 45"/>
          <p:cNvSpPr/>
          <p:nvPr/>
        </p:nvSpPr>
        <p:spPr bwMode="auto">
          <a:xfrm>
            <a:off x="6436663" y="2362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7" name="Gerade Verbindung 14336"/>
          <p:cNvCxnSpPr/>
          <p:nvPr/>
        </p:nvCxnSpPr>
        <p:spPr bwMode="auto">
          <a:xfrm>
            <a:off x="6741463" y="2514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>
            <a:off x="4379263" y="3124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4" name="Textfeld 93"/>
          <p:cNvSpPr txBox="1"/>
          <p:nvPr/>
        </p:nvSpPr>
        <p:spPr>
          <a:xfrm>
            <a:off x="4150663" y="1828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4150663" y="2133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6" name="Textfeld 95"/>
          <p:cNvSpPr txBox="1"/>
          <p:nvPr/>
        </p:nvSpPr>
        <p:spPr>
          <a:xfrm>
            <a:off x="4087345" y="25146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97" name="Textfeld 96"/>
          <p:cNvSpPr txBox="1"/>
          <p:nvPr/>
        </p:nvSpPr>
        <p:spPr>
          <a:xfrm>
            <a:off x="3375782" y="26670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98" name="Textfeld 97"/>
          <p:cNvSpPr txBox="1"/>
          <p:nvPr/>
        </p:nvSpPr>
        <p:spPr>
          <a:xfrm>
            <a:off x="3388663" y="29718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4344" name="Abgerundetes Rechteck 14343"/>
          <p:cNvSpPr/>
          <p:nvPr/>
        </p:nvSpPr>
        <p:spPr bwMode="auto">
          <a:xfrm>
            <a:off x="3007663" y="1600200"/>
            <a:ext cx="3810000" cy="20574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45" name="Textfeld 14344"/>
          <p:cNvSpPr txBox="1"/>
          <p:nvPr/>
        </p:nvSpPr>
        <p:spPr>
          <a:xfrm>
            <a:off x="3617263" y="1295400"/>
            <a:ext cx="14670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Gemischtes Gatter</a:t>
            </a:r>
            <a:endParaRPr lang="de-DE" dirty="0"/>
          </a:p>
        </p:txBody>
      </p:sp>
      <p:sp>
        <p:nvSpPr>
          <p:cNvPr id="6" name="Rechteck 5"/>
          <p:cNvSpPr/>
          <p:nvPr/>
        </p:nvSpPr>
        <p:spPr bwMode="auto">
          <a:xfrm>
            <a:off x="7543800" y="3352800"/>
            <a:ext cx="762000" cy="685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NMOS</a:t>
            </a:r>
          </a:p>
        </p:txBody>
      </p:sp>
      <p:cxnSp>
        <p:nvCxnSpPr>
          <p:cNvPr id="14" name="Gerade Verbindung 13"/>
          <p:cNvCxnSpPr>
            <a:stCxn id="6" idx="2"/>
          </p:cNvCxnSpPr>
          <p:nvPr/>
        </p:nvCxnSpPr>
        <p:spPr bwMode="auto">
          <a:xfrm>
            <a:off x="7924800" y="4038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 Verbindung 24"/>
          <p:cNvCxnSpPr/>
          <p:nvPr/>
        </p:nvCxnSpPr>
        <p:spPr bwMode="auto">
          <a:xfrm flipH="1">
            <a:off x="7772400" y="4495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0" name="Rechteck 69"/>
          <p:cNvSpPr/>
          <p:nvPr/>
        </p:nvSpPr>
        <p:spPr bwMode="auto">
          <a:xfrm>
            <a:off x="7543800" y="2057400"/>
            <a:ext cx="762000" cy="685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/>
              <a:t>P</a:t>
            </a: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MOS</a:t>
            </a:r>
          </a:p>
        </p:txBody>
      </p:sp>
      <p:cxnSp>
        <p:nvCxnSpPr>
          <p:cNvPr id="14343" name="Gerade Verbindung 14342"/>
          <p:cNvCxnSpPr>
            <a:stCxn id="70" idx="2"/>
            <a:endCxn id="6" idx="0"/>
          </p:cNvCxnSpPr>
          <p:nvPr/>
        </p:nvCxnSpPr>
        <p:spPr bwMode="auto">
          <a:xfrm>
            <a:off x="7924800" y="2743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>
            <a:off x="7924800" y="16002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 flipH="1">
            <a:off x="7772400" y="1600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7" name="Gerade Verbindung 14346"/>
          <p:cNvCxnSpPr/>
          <p:nvPr/>
        </p:nvCxnSpPr>
        <p:spPr bwMode="auto">
          <a:xfrm>
            <a:off x="7924800" y="3048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mit Pfeil 7"/>
          <p:cNvCxnSpPr/>
          <p:nvPr/>
        </p:nvCxnSpPr>
        <p:spPr bwMode="auto">
          <a:xfrm flipV="1">
            <a:off x="3124200" y="2743200"/>
            <a:ext cx="228600" cy="762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Gerade Verbindung mit Pfeil 53"/>
          <p:cNvCxnSpPr/>
          <p:nvPr/>
        </p:nvCxnSpPr>
        <p:spPr bwMode="auto">
          <a:xfrm flipV="1">
            <a:off x="3124200" y="2362200"/>
            <a:ext cx="228600" cy="762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mit Pfeil 19"/>
          <p:cNvCxnSpPr/>
          <p:nvPr/>
        </p:nvCxnSpPr>
        <p:spPr bwMode="auto">
          <a:xfrm>
            <a:off x="6705600" y="2133600"/>
            <a:ext cx="381000" cy="762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5" name="Inhaltsplatzhalter 2"/>
          <p:cNvSpPr txBox="1">
            <a:spLocks/>
          </p:cNvSpPr>
          <p:nvPr/>
        </p:nvSpPr>
        <p:spPr bwMode="auto">
          <a:xfrm>
            <a:off x="457200" y="4724400"/>
            <a:ext cx="8229600" cy="679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de-DE" sz="1800" kern="0" dirty="0" smtClean="0"/>
              <a:t>UND wird durch Serien- und ODER durch Parallelschaltung ersetzt</a:t>
            </a:r>
          </a:p>
        </p:txBody>
      </p:sp>
    </p:spTree>
    <p:extLst>
      <p:ext uri="{BB962C8B-B14F-4D97-AF65-F5344CB8AC3E}">
        <p14:creationId xmlns:p14="http://schemas.microsoft.com/office/powerpoint/2010/main" val="2455564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DSSMALL2_2">
  <a:themeElements>
    <a:clrScheme name="SDSSMALL2_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DSSMALL2_2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SDSSMALL2_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SDSSMALL2_2</Template>
  <TotalTime>0</TotalTime>
  <Words>1930</Words>
  <Application>Microsoft Office PowerPoint</Application>
  <PresentationFormat>Bildschirmpräsentation (4:3)</PresentationFormat>
  <Paragraphs>716</Paragraphs>
  <Slides>53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53</vt:i4>
      </vt:variant>
    </vt:vector>
  </HeadingPairs>
  <TitlesOfParts>
    <vt:vector size="55" baseType="lpstr">
      <vt:lpstr>Arial</vt:lpstr>
      <vt:lpstr>SDSSMALL2_2</vt:lpstr>
      <vt:lpstr>Vorlesung 7 Addition von Binärzahlen</vt:lpstr>
      <vt:lpstr>Addition von Binärzahlen</vt:lpstr>
      <vt:lpstr>PowerPoint-Präsentation</vt:lpstr>
      <vt:lpstr>Halbaddierer</vt:lpstr>
      <vt:lpstr>Volladdierer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Optimierung: Polaritätswechsel</vt:lpstr>
      <vt:lpstr>Getaktete Schaltungen</vt:lpstr>
      <vt:lpstr>Schieberegister</vt:lpstr>
      <vt:lpstr>Schieberegister</vt:lpstr>
      <vt:lpstr>Schieberegister</vt:lpstr>
      <vt:lpstr>Pipelining</vt:lpstr>
      <vt:lpstr>Pipelining</vt:lpstr>
      <vt:lpstr>Pipelining</vt:lpstr>
      <vt:lpstr>Zähler</vt:lpstr>
      <vt:lpstr>Linear Feedback Shift Register (LFSR)</vt:lpstr>
      <vt:lpstr>Johnson Zähler: Sprungdiagramm</vt:lpstr>
      <vt:lpstr>Zähler aus Schieberegistern: PRBS</vt:lpstr>
      <vt:lpstr>PRBS</vt:lpstr>
      <vt:lpstr>PRBS</vt:lpstr>
      <vt:lpstr>Asynchrone Binärzähler (Ripple Counter)</vt:lpstr>
      <vt:lpstr>Synchrone Binärzähler</vt:lpstr>
      <vt:lpstr>Kürzere synchrone Binärzähler (z.B. BCD Zähler)</vt:lpstr>
      <vt:lpstr>Schnellere Zähler / Addierer</vt:lpstr>
      <vt:lpstr>Gray Zähler: Implementierung</vt:lpstr>
      <vt:lpstr>Gray Zähler: Implementierung</vt:lpstr>
      <vt:lpstr>Gray Zähler: Implementierung</vt:lpstr>
      <vt:lpstr>Grey-Zähler</vt:lpstr>
      <vt:lpstr>Grey-Zähler</vt:lpstr>
      <vt:lpstr>Grey-Zähler</vt:lpstr>
      <vt:lpstr>Grey-Zähler</vt:lpstr>
      <vt:lpstr>Grey-Zähler</vt:lpstr>
      <vt:lpstr>Scrambler</vt:lpstr>
      <vt:lpstr>Synchrone (additive) Scrambler</vt:lpstr>
      <vt:lpstr>Synchrone (additive) Scrambler</vt:lpstr>
      <vt:lpstr>Selbstsynchronisierende (multiplikative) Scrambler</vt:lpstr>
      <vt:lpstr>Selbstsynchronisierende (multiplikative) Scrambler</vt:lpstr>
      <vt:lpstr>Selbstsynchronisierende (multiplikative) Scrambler</vt:lpstr>
      <vt:lpstr>Selbstsynchronisierende (multiplikative) Scrambler</vt:lpstr>
    </vt:vector>
  </TitlesOfParts>
  <Company>University Mannheim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Ivan Peric</dc:creator>
  <cp:lastModifiedBy>Peric, Ivan (IPE)</cp:lastModifiedBy>
  <cp:revision>1582</cp:revision>
  <dcterms:created xsi:type="dcterms:W3CDTF">2010-08-30T10:07:17Z</dcterms:created>
  <dcterms:modified xsi:type="dcterms:W3CDTF">2019-08-01T19:43:58Z</dcterms:modified>
</cp:coreProperties>
</file>